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0.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256" r:id="rId3"/>
    <p:sldId id="257"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64" r:id="rId18"/>
  </p:sldIdLst>
  <p:sldSz cx="18288000" cy="10287000"/>
  <p:notesSz cx="6858000" cy="9144000"/>
  <p:embeddedFontLst>
    <p:embeddedFont>
      <p:font typeface="SimSun" panose="02010600030101010101" pitchFamily="2" charset="-122"/>
      <p:regular r:id="rId24"/>
    </p:embeddedFont>
    <p:embeddedFont>
      <p:font typeface="Arial Rounded MT Bold" panose="020F0704030504030204" charset="0"/>
      <p:regular r:id="rId25"/>
    </p:embeddedFont>
    <p:embeddedFont>
      <p:font typeface="Bahnschrift" panose="020B0502040204020203" charset="0"/>
      <p:regular r:id="rId26"/>
      <p:bold r:id="rId27"/>
    </p:embeddedFont>
    <p:embeddedFont>
      <p:font typeface="Bahnschrift SemiLight SemiCondensed" panose="020B0502040204020203" charset="0"/>
      <p:regular r:id="rId28"/>
    </p:embeddedFont>
    <p:embeddedFont>
      <p:font typeface="Calibri" panose="020F050202020403020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29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205"/>
        <p:guide pos="2907"/>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font" Target="fonts/font9.fntdata"/><Relationship Id="rId31" Type="http://schemas.openxmlformats.org/officeDocument/2006/relationships/font" Target="fonts/font8.fntdata"/><Relationship Id="rId30" Type="http://schemas.openxmlformats.org/officeDocument/2006/relationships/font" Target="fonts/font7.fntdata"/><Relationship Id="rId3" Type="http://schemas.openxmlformats.org/officeDocument/2006/relationships/slide" Target="slides/slide1.xml"/><Relationship Id="rId29" Type="http://schemas.openxmlformats.org/officeDocument/2006/relationships/font" Target="fonts/font6.fntdata"/><Relationship Id="rId28" Type="http://schemas.openxmlformats.org/officeDocument/2006/relationships/font" Target="fonts/font5.fntdata"/><Relationship Id="rId27" Type="http://schemas.openxmlformats.org/officeDocument/2006/relationships/font" Target="fonts/font4.fntdata"/><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jpeg"/><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3160589" y="6491537"/>
            <a:ext cx="8378577" cy="4193189"/>
          </a:xfrm>
          <a:custGeom>
            <a:avLst/>
            <a:gdLst/>
            <a:ahLst/>
            <a:cxnLst/>
            <a:rect l="l" t="t" r="r" b="b"/>
            <a:pathLst>
              <a:path w="8378577" h="4193189">
                <a:moveTo>
                  <a:pt x="0" y="0"/>
                </a:moveTo>
                <a:lnTo>
                  <a:pt x="8378578" y="0"/>
                </a:lnTo>
                <a:lnTo>
                  <a:pt x="8378578" y="4193189"/>
                </a:lnTo>
                <a:lnTo>
                  <a:pt x="0" y="4193189"/>
                </a:lnTo>
                <a:lnTo>
                  <a:pt x="0" y="0"/>
                </a:lnTo>
                <a:close/>
              </a:path>
            </a:pathLst>
          </a:custGeom>
          <a:blipFill>
            <a:blip r:embed="rId1"/>
            <a:stretch>
              <a:fillRect t="-99480"/>
            </a:stretch>
          </a:blipFill>
        </p:spPr>
      </p:sp>
      <p:sp>
        <p:nvSpPr>
          <p:cNvPr id="3" name="Freeform 3"/>
          <p:cNvSpPr/>
          <p:nvPr/>
        </p:nvSpPr>
        <p:spPr>
          <a:xfrm flipH="1" flipV="1">
            <a:off x="10695990" y="-679400"/>
            <a:ext cx="9874268" cy="5161889"/>
          </a:xfrm>
          <a:custGeom>
            <a:avLst/>
            <a:gdLst/>
            <a:ahLst/>
            <a:cxnLst/>
            <a:rect l="l" t="t" r="r" b="b"/>
            <a:pathLst>
              <a:path w="9874268" h="5161889">
                <a:moveTo>
                  <a:pt x="9874269" y="5161889"/>
                </a:moveTo>
                <a:lnTo>
                  <a:pt x="0" y="5161889"/>
                </a:lnTo>
                <a:lnTo>
                  <a:pt x="0" y="0"/>
                </a:lnTo>
                <a:lnTo>
                  <a:pt x="9874269" y="0"/>
                </a:lnTo>
                <a:lnTo>
                  <a:pt x="9874269" y="5161889"/>
                </a:lnTo>
                <a:close/>
              </a:path>
            </a:pathLst>
          </a:custGeom>
          <a:blipFill>
            <a:blip r:embed="rId1"/>
            <a:stretch>
              <a:fillRect t="-90972"/>
            </a:stretch>
          </a:blipFill>
        </p:spPr>
      </p:sp>
      <p:sp>
        <p:nvSpPr>
          <p:cNvPr id="14" name="Freeform 14"/>
          <p:cNvSpPr/>
          <p:nvPr/>
        </p:nvSpPr>
        <p:spPr>
          <a:xfrm rot="1285789" flipH="1">
            <a:off x="-1095579" y="320055"/>
            <a:ext cx="2530602" cy="4114800"/>
          </a:xfrm>
          <a:custGeom>
            <a:avLst/>
            <a:gdLst/>
            <a:ahLst/>
            <a:cxnLst/>
            <a:rect l="l" t="t" r="r" b="b"/>
            <a:pathLst>
              <a:path w="2530602" h="4114800">
                <a:moveTo>
                  <a:pt x="2530602" y="0"/>
                </a:moveTo>
                <a:lnTo>
                  <a:pt x="0" y="0"/>
                </a:lnTo>
                <a:lnTo>
                  <a:pt x="0" y="4114800"/>
                </a:lnTo>
                <a:lnTo>
                  <a:pt x="2530602" y="4114800"/>
                </a:lnTo>
                <a:lnTo>
                  <a:pt x="2530602" y="0"/>
                </a:lnTo>
                <a:close/>
              </a:path>
            </a:pathLst>
          </a:custGeom>
          <a:blipFill>
            <a:blip r:embed="rId2"/>
            <a:stretch>
              <a:fillRect/>
            </a:stretch>
          </a:blipFill>
        </p:spPr>
      </p:sp>
      <p:pic>
        <p:nvPicPr>
          <p:cNvPr id="19" name="Image 0" descr="preencoded.png"/>
          <p:cNvPicPr>
            <a:picLocks noChangeAspect="1"/>
          </p:cNvPicPr>
          <p:nvPr/>
        </p:nvPicPr>
        <p:blipFill>
          <a:blip r:embed="rId3"/>
          <a:stretch>
            <a:fillRect/>
          </a:stretch>
        </p:blipFill>
        <p:spPr>
          <a:xfrm>
            <a:off x="1524000" y="800100"/>
            <a:ext cx="5240655" cy="7861935"/>
          </a:xfrm>
          <a:prstGeom prst="rect">
            <a:avLst/>
          </a:prstGeom>
        </p:spPr>
      </p:pic>
      <p:sp>
        <p:nvSpPr>
          <p:cNvPr id="20" name="Text 1"/>
          <p:cNvSpPr/>
          <p:nvPr/>
        </p:nvSpPr>
        <p:spPr>
          <a:xfrm>
            <a:off x="7924800" y="3619500"/>
            <a:ext cx="6797040" cy="2991485"/>
          </a:xfrm>
          <a:prstGeom prst="rect">
            <a:avLst/>
          </a:prstGeom>
          <a:noFill/>
        </p:spPr>
        <p:txBody>
          <a:bodyPr wrap="square" lIns="0" tIns="0" rIns="0" bIns="0" rtlCol="0" anchor="t">
            <a:noAutofit/>
          </a:bodyPr>
          <a:lstStyle/>
          <a:p>
            <a:pPr marL="0" indent="0" algn="l">
              <a:lnSpc>
                <a:spcPct val="104000"/>
              </a:lnSpc>
              <a:buNone/>
            </a:pPr>
            <a:r>
              <a:rPr lang="en-US" sz="8000" dirty="0">
                <a:solidFill>
                  <a:schemeClr val="bg1"/>
                </a:solidFill>
                <a:latin typeface="Arial Rounded MT Bold" panose="020F0704030504030204" charset="0"/>
                <a:ea typeface="SimSun" panose="02010600030101010101" pitchFamily="2" charset="-122"/>
                <a:cs typeface="Arial Rounded MT Bold" panose="020F0704030504030204" charset="0"/>
              </a:rPr>
              <a:t>Green Skills</a:t>
            </a:r>
            <a:endParaRPr lang="en-US" sz="8000" dirty="0">
              <a:solidFill>
                <a:schemeClr val="bg1"/>
              </a:solidFill>
              <a:latin typeface="Arial Rounded MT Bold" panose="020F0704030504030204" charset="0"/>
              <a:cs typeface="Arial Rounded MT Bold" panose="020F0704030504030204" charset="0"/>
            </a:endParaRPr>
          </a:p>
          <a:p>
            <a:pPr marL="0" indent="0" algn="l">
              <a:lnSpc>
                <a:spcPct val="104000"/>
              </a:lnSpc>
              <a:buNone/>
            </a:pPr>
            <a:r>
              <a:rPr lang="en-US" sz="5400" dirty="0">
                <a:solidFill>
                  <a:schemeClr val="bg1"/>
                </a:solidFill>
                <a:latin typeface="+mj-lt"/>
                <a:ea typeface="SimSun" panose="02010600030101010101" pitchFamily="2" charset="-122"/>
                <a:cs typeface="+mj-lt"/>
              </a:rPr>
              <a:t>Our Role in Sustainable Development</a:t>
            </a:r>
            <a:endParaRPr lang="en-US" sz="5400" dirty="0">
              <a:solidFill>
                <a:schemeClr val="bg1"/>
              </a:solidFill>
              <a:latin typeface="+mj-lt"/>
              <a:ea typeface="SimSun" panose="02010600030101010101" pitchFamily="2" charset="-122"/>
              <a:cs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3" name="Freeform 3"/>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20" name="Freeform 20"/>
          <p:cNvSpPr/>
          <p:nvPr/>
        </p:nvSpPr>
        <p:spPr>
          <a:xfrm>
            <a:off x="15903289" y="6245387"/>
            <a:ext cx="2627129" cy="4176072"/>
          </a:xfrm>
          <a:custGeom>
            <a:avLst/>
            <a:gdLst/>
            <a:ahLst/>
            <a:cxnLst/>
            <a:rect l="l" t="t" r="r" b="b"/>
            <a:pathLst>
              <a:path w="2627129" h="4176072">
                <a:moveTo>
                  <a:pt x="0" y="0"/>
                </a:moveTo>
                <a:lnTo>
                  <a:pt x="2627129" y="0"/>
                </a:lnTo>
                <a:lnTo>
                  <a:pt x="2627129" y="4176072"/>
                </a:lnTo>
                <a:lnTo>
                  <a:pt x="0" y="4176072"/>
                </a:lnTo>
                <a:lnTo>
                  <a:pt x="0" y="0"/>
                </a:lnTo>
                <a:close/>
              </a:path>
            </a:pathLst>
          </a:custGeom>
          <a:blipFill>
            <a:blip r:embed="rId2"/>
            <a:stretch>
              <a:fillRect/>
            </a:stretch>
          </a:blipFill>
        </p:spPr>
      </p:sp>
      <p:sp>
        <p:nvSpPr>
          <p:cNvPr id="25" name="Freeform 25"/>
          <p:cNvSpPr/>
          <p:nvPr/>
        </p:nvSpPr>
        <p:spPr>
          <a:xfrm rot="-9259785" flipH="1">
            <a:off x="9681823" y="-1368956"/>
            <a:ext cx="1775938" cy="2887704"/>
          </a:xfrm>
          <a:custGeom>
            <a:avLst/>
            <a:gdLst/>
            <a:ahLst/>
            <a:cxnLst/>
            <a:rect l="l" t="t" r="r" b="b"/>
            <a:pathLst>
              <a:path w="1775938" h="2887704">
                <a:moveTo>
                  <a:pt x="1775938" y="0"/>
                </a:moveTo>
                <a:lnTo>
                  <a:pt x="0" y="0"/>
                </a:lnTo>
                <a:lnTo>
                  <a:pt x="0" y="2887704"/>
                </a:lnTo>
                <a:lnTo>
                  <a:pt x="1775938" y="2887704"/>
                </a:lnTo>
                <a:lnTo>
                  <a:pt x="1775938" y="0"/>
                </a:lnTo>
                <a:close/>
              </a:path>
            </a:pathLst>
          </a:custGeom>
          <a:blipFill>
            <a:blip r:embed="rId3"/>
            <a:stretch>
              <a:fillRect/>
            </a:stretch>
          </a:blipFill>
        </p:spPr>
      </p:sp>
      <p:sp>
        <p:nvSpPr>
          <p:cNvPr id="26" name="Freeform 26"/>
          <p:cNvSpPr/>
          <p:nvPr/>
        </p:nvSpPr>
        <p:spPr>
          <a:xfrm rot="1535117" flipH="1">
            <a:off x="6325253" y="8575317"/>
            <a:ext cx="1775938" cy="2887704"/>
          </a:xfrm>
          <a:custGeom>
            <a:avLst/>
            <a:gdLst/>
            <a:ahLst/>
            <a:cxnLst/>
            <a:rect l="l" t="t" r="r" b="b"/>
            <a:pathLst>
              <a:path w="1775938" h="2887704">
                <a:moveTo>
                  <a:pt x="1775937" y="0"/>
                </a:moveTo>
                <a:lnTo>
                  <a:pt x="0" y="0"/>
                </a:lnTo>
                <a:lnTo>
                  <a:pt x="0" y="2887704"/>
                </a:lnTo>
                <a:lnTo>
                  <a:pt x="1775937" y="2887704"/>
                </a:lnTo>
                <a:lnTo>
                  <a:pt x="1775937" y="0"/>
                </a:lnTo>
                <a:close/>
              </a:path>
            </a:pathLst>
          </a:custGeom>
          <a:blipFill>
            <a:blip r:embed="rId3"/>
            <a:stretch>
              <a:fillRect/>
            </a:stretch>
          </a:blipFill>
        </p:spPr>
      </p:sp>
      <p:sp>
        <p:nvSpPr>
          <p:cNvPr id="27" name="Text 0"/>
          <p:cNvSpPr/>
          <p:nvPr/>
        </p:nvSpPr>
        <p:spPr>
          <a:xfrm>
            <a:off x="1143000" y="952500"/>
            <a:ext cx="7202805" cy="579120"/>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latin typeface="+mj-lt"/>
                <a:ea typeface="SimSun" panose="02010600030101010101" pitchFamily="2" charset="-122"/>
                <a:cs typeface="+mj-lt"/>
              </a:rPr>
              <a:t>Our Role in Sustainable Development</a:t>
            </a:r>
            <a:endParaRPr lang="en-US" sz="4800" b="1" dirty="0">
              <a:solidFill>
                <a:schemeClr val="bg1"/>
              </a:solidFill>
              <a:latin typeface="+mj-lt"/>
              <a:ea typeface="SimSun" panose="02010600030101010101" pitchFamily="2" charset="-122"/>
              <a:cs typeface="+mj-lt"/>
            </a:endParaRPr>
          </a:p>
        </p:txBody>
      </p:sp>
      <p:pic>
        <p:nvPicPr>
          <p:cNvPr id="28" name="Image 0" descr="preencoded.png"/>
          <p:cNvPicPr>
            <a:picLocks noChangeAspect="1"/>
          </p:cNvPicPr>
          <p:nvPr/>
        </p:nvPicPr>
        <p:blipFill>
          <a:blip r:embed="rId4"/>
          <a:stretch>
            <a:fillRect/>
          </a:stretch>
        </p:blipFill>
        <p:spPr>
          <a:xfrm>
            <a:off x="1219200" y="2324100"/>
            <a:ext cx="3905885" cy="4572000"/>
          </a:xfrm>
          <a:prstGeom prst="rect">
            <a:avLst/>
          </a:prstGeom>
        </p:spPr>
      </p:pic>
      <p:sp>
        <p:nvSpPr>
          <p:cNvPr id="29" name="Text 1"/>
          <p:cNvSpPr/>
          <p:nvPr/>
        </p:nvSpPr>
        <p:spPr>
          <a:xfrm>
            <a:off x="6400800" y="2000250"/>
            <a:ext cx="9686290" cy="278765"/>
          </a:xfrm>
          <a:prstGeom prst="rect">
            <a:avLst/>
          </a:prstGeom>
          <a:noFill/>
        </p:spPr>
        <p:txBody>
          <a:bodyPr wrap="none" lIns="0" tIns="0" rIns="0" bIns="0" rtlCol="0" anchor="t"/>
          <a:lstStyle/>
          <a:p>
            <a:pPr marL="0" indent="0" algn="l">
              <a:lnSpc>
                <a:spcPct val="104000"/>
              </a:lnSpc>
              <a:buNone/>
            </a:pPr>
            <a:r>
              <a:rPr lang="en-US" sz="3600" b="1" dirty="0">
                <a:solidFill>
                  <a:schemeClr val="bg1"/>
                </a:solidFill>
                <a:latin typeface="+mj-lt"/>
                <a:ea typeface="SimSun" panose="02010600030101010101" pitchFamily="2" charset="-122"/>
                <a:cs typeface="+mj-lt"/>
              </a:rPr>
              <a:t>Why It Matters</a:t>
            </a:r>
            <a:endParaRPr lang="en-US" sz="3600" b="1" dirty="0">
              <a:solidFill>
                <a:schemeClr val="bg1"/>
              </a:solidFill>
              <a:latin typeface="+mj-lt"/>
              <a:ea typeface="SimSun" panose="02010600030101010101" pitchFamily="2" charset="-122"/>
              <a:cs typeface="+mj-lt"/>
            </a:endParaRPr>
          </a:p>
        </p:txBody>
      </p:sp>
      <p:sp>
        <p:nvSpPr>
          <p:cNvPr id="30" name="Text 2"/>
          <p:cNvSpPr/>
          <p:nvPr/>
        </p:nvSpPr>
        <p:spPr>
          <a:xfrm>
            <a:off x="6400800" y="2687955"/>
            <a:ext cx="9686290" cy="861060"/>
          </a:xfrm>
          <a:prstGeom prst="rect">
            <a:avLst/>
          </a:prstGeom>
          <a:noFill/>
        </p:spPr>
        <p:txBody>
          <a:bodyPr wrap="square" lIns="0" tIns="0" rIns="0" bIns="0" rtlCol="0" anchor="t">
            <a:noAutofit/>
          </a:bodyPr>
          <a:lstStyle/>
          <a:p>
            <a:pPr marL="0" indent="0" algn="l">
              <a:lnSpc>
                <a:spcPct val="130000"/>
              </a:lnSpc>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As our population grows, so does the pressure on natural resources. We must act wisely.</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31" name="Text 3"/>
          <p:cNvSpPr/>
          <p:nvPr/>
        </p:nvSpPr>
        <p:spPr>
          <a:xfrm>
            <a:off x="6400800" y="3652520"/>
            <a:ext cx="9686290" cy="1664335"/>
          </a:xfrm>
          <a:prstGeom prst="rect">
            <a:avLst/>
          </a:prstGeom>
          <a:noFill/>
        </p:spPr>
        <p:txBody>
          <a:bodyPr wrap="square" lIns="0" tIns="0" rIns="0" bIns="0" rtlCol="0" anchor="t">
            <a:noAutofit/>
          </a:bodyPr>
          <a:lstStyle/>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Increasing population demands more natural resources</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We must balance consumption with environmental protection</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United Nations has set </a:t>
            </a:r>
            <a:r>
              <a:rPr lang="en-US" sz="2400" b="1" dirty="0">
                <a:solidFill>
                  <a:schemeClr val="bg1"/>
                </a:solidFill>
                <a:latin typeface="Bahnschrift" panose="020B0502040204020203" charset="0"/>
                <a:ea typeface="SimSun" panose="02010600030101010101" pitchFamily="2" charset="-122"/>
                <a:cs typeface="Bahnschrift" panose="020B0502040204020203" charset="0"/>
              </a:rPr>
              <a:t>17 Sustainable Development Goals (SDGs)</a:t>
            </a:r>
            <a:r>
              <a:rPr lang="en-US" sz="2400" dirty="0">
                <a:solidFill>
                  <a:schemeClr val="bg1"/>
                </a:solidFill>
                <a:latin typeface="Bahnschrift" panose="020B0502040204020203" charset="0"/>
                <a:ea typeface="SimSun" panose="02010600030101010101" pitchFamily="2" charset="-122"/>
                <a:cs typeface="Bahnschrift" panose="020B0502040204020203" charset="0"/>
              </a:rPr>
              <a:t> to guide global action</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33" name="Text 5"/>
          <p:cNvSpPr/>
          <p:nvPr/>
        </p:nvSpPr>
        <p:spPr>
          <a:xfrm>
            <a:off x="6400800" y="6197600"/>
            <a:ext cx="9686290" cy="866775"/>
          </a:xfrm>
          <a:prstGeom prst="rect">
            <a:avLst/>
          </a:prstGeom>
          <a:noFill/>
        </p:spPr>
        <p:txBody>
          <a:bodyPr wrap="square" lIns="0" tIns="0" rIns="0" bIns="0" rtlCol="0" anchor="t">
            <a:noAutofit/>
          </a:bodyPr>
          <a:lstStyle/>
          <a:p>
            <a:pPr marL="0" indent="0" algn="l">
              <a:lnSpc>
                <a:spcPct val="130000"/>
              </a:lnSpc>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The Ministry of Railways in Varanasi and Raibareilly introduced clay pots, or </a:t>
            </a:r>
            <a:r>
              <a:rPr lang="en-US" sz="2400" b="1" dirty="0">
                <a:solidFill>
                  <a:schemeClr val="bg1"/>
                </a:solidFill>
                <a:latin typeface="Bahnschrift" panose="020B0502040204020203" charset="0"/>
                <a:ea typeface="SimSun" panose="02010600030101010101" pitchFamily="2" charset="-122"/>
                <a:cs typeface="Bahnschrift" panose="020B0502040204020203" charset="0"/>
              </a:rPr>
              <a:t>Kulhads</a:t>
            </a:r>
            <a:r>
              <a:rPr lang="en-US" sz="2400" dirty="0">
                <a:solidFill>
                  <a:schemeClr val="bg1"/>
                </a:solidFill>
                <a:latin typeface="Bahnschrift" panose="020B0502040204020203" charset="0"/>
                <a:ea typeface="SimSun" panose="02010600030101010101" pitchFamily="2" charset="-122"/>
                <a:cs typeface="Bahnschrift" panose="020B0502040204020203" charset="0"/>
              </a:rPr>
              <a:t>, to replace plastic and paper cups.</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34" name="Text 6"/>
          <p:cNvSpPr/>
          <p:nvPr/>
        </p:nvSpPr>
        <p:spPr>
          <a:xfrm>
            <a:off x="6400800" y="7188200"/>
            <a:ext cx="9686290" cy="1408430"/>
          </a:xfrm>
          <a:prstGeom prst="rect">
            <a:avLst/>
          </a:prstGeom>
          <a:noFill/>
        </p:spPr>
        <p:txBody>
          <a:bodyPr wrap="square" lIns="0" tIns="0" rIns="0" bIns="0" rtlCol="0" anchor="t">
            <a:noAutofit/>
          </a:bodyPr>
          <a:lstStyle/>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Reduces cutting of trees needed to make paper cups</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Creates jobs for potters and supports the local economy</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Helps reduce plastic waste</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2195394" y="6451780"/>
            <a:ext cx="7935996" cy="4148634"/>
          </a:xfrm>
          <a:custGeom>
            <a:avLst/>
            <a:gdLst/>
            <a:ahLst/>
            <a:cxnLst/>
            <a:rect l="l" t="t" r="r" b="b"/>
            <a:pathLst>
              <a:path w="7935996" h="4148634">
                <a:moveTo>
                  <a:pt x="7935996" y="0"/>
                </a:moveTo>
                <a:lnTo>
                  <a:pt x="0" y="0"/>
                </a:lnTo>
                <a:lnTo>
                  <a:pt x="0" y="4148634"/>
                </a:lnTo>
                <a:lnTo>
                  <a:pt x="7935996" y="4148634"/>
                </a:lnTo>
                <a:lnTo>
                  <a:pt x="7935996" y="0"/>
                </a:lnTo>
                <a:close/>
              </a:path>
            </a:pathLst>
          </a:custGeom>
          <a:blipFill>
            <a:blip r:embed="rId1"/>
            <a:stretch>
              <a:fillRect t="-90972"/>
            </a:stretch>
          </a:blipFill>
        </p:spPr>
      </p:sp>
      <p:sp>
        <p:nvSpPr>
          <p:cNvPr id="3" name="Freeform 3"/>
          <p:cNvSpPr/>
          <p:nvPr/>
        </p:nvSpPr>
        <p:spPr>
          <a:xfrm flipV="1">
            <a:off x="-1843390" y="-313414"/>
            <a:ext cx="7935996" cy="4148634"/>
          </a:xfrm>
          <a:custGeom>
            <a:avLst/>
            <a:gdLst/>
            <a:ahLst/>
            <a:cxnLst/>
            <a:rect l="l" t="t" r="r" b="b"/>
            <a:pathLst>
              <a:path w="7935996" h="4148634">
                <a:moveTo>
                  <a:pt x="0" y="4148634"/>
                </a:moveTo>
                <a:lnTo>
                  <a:pt x="7935996" y="4148634"/>
                </a:lnTo>
                <a:lnTo>
                  <a:pt x="7935996" y="0"/>
                </a:lnTo>
                <a:lnTo>
                  <a:pt x="0" y="0"/>
                </a:lnTo>
                <a:lnTo>
                  <a:pt x="0" y="4148634"/>
                </a:lnTo>
                <a:close/>
              </a:path>
            </a:pathLst>
          </a:custGeom>
          <a:blipFill>
            <a:blip r:embed="rId1"/>
            <a:stretch>
              <a:fillRect t="-90972"/>
            </a:stretch>
          </a:blipFill>
        </p:spPr>
      </p:sp>
      <p:sp>
        <p:nvSpPr>
          <p:cNvPr id="9" name="Freeform 9"/>
          <p:cNvSpPr/>
          <p:nvPr/>
        </p:nvSpPr>
        <p:spPr>
          <a:xfrm rot="6029450" flipH="1">
            <a:off x="1220517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0" name="Freeform 10"/>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11" name="Text 0"/>
          <p:cNvSpPr/>
          <p:nvPr/>
        </p:nvSpPr>
        <p:spPr>
          <a:xfrm>
            <a:off x="3276600" y="1437005"/>
            <a:ext cx="8669020" cy="653415"/>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latin typeface="+mj-ea"/>
                <a:ea typeface="SimSun" panose="02010600030101010101" pitchFamily="2" charset="-122"/>
                <a:cs typeface="+mj-ea"/>
              </a:rPr>
              <a:t>Quality Education &amp; Clean Water</a:t>
            </a:r>
            <a:endParaRPr lang="en-US" sz="4800" b="1" dirty="0">
              <a:solidFill>
                <a:schemeClr val="bg1"/>
              </a:solidFill>
              <a:latin typeface="+mj-ea"/>
              <a:ea typeface="SimSun" panose="02010600030101010101" pitchFamily="2" charset="-122"/>
              <a:cs typeface="+mj-ea"/>
            </a:endParaRPr>
          </a:p>
        </p:txBody>
      </p:sp>
      <p:sp>
        <p:nvSpPr>
          <p:cNvPr id="12" name="Text 1"/>
          <p:cNvSpPr/>
          <p:nvPr/>
        </p:nvSpPr>
        <p:spPr>
          <a:xfrm>
            <a:off x="3352800" y="2324100"/>
            <a:ext cx="2611120" cy="391795"/>
          </a:xfrm>
          <a:prstGeom prst="rect">
            <a:avLst/>
          </a:prstGeom>
          <a:noFill/>
        </p:spPr>
        <p:txBody>
          <a:bodyPr wrap="none" lIns="0" tIns="0" rIns="0" bIns="0" rtlCol="0" anchor="t"/>
          <a:lstStyle/>
          <a:p>
            <a:pPr marL="0" indent="0" algn="l">
              <a:lnSpc>
                <a:spcPct val="104000"/>
              </a:lnSpc>
              <a:buNone/>
            </a:pPr>
            <a:r>
              <a:rPr lang="en-US" sz="2800" b="1" dirty="0">
                <a:solidFill>
                  <a:schemeClr val="bg1"/>
                </a:solidFill>
                <a:latin typeface="+mj-ea"/>
                <a:ea typeface="SimSun" panose="02010600030101010101" pitchFamily="2" charset="-122"/>
                <a:cs typeface="+mj-ea"/>
              </a:rPr>
              <a:t>Quality Education</a:t>
            </a:r>
            <a:endParaRPr lang="en-US" sz="2800" b="1" dirty="0">
              <a:solidFill>
                <a:schemeClr val="bg1"/>
              </a:solidFill>
              <a:latin typeface="+mj-ea"/>
              <a:ea typeface="SimSun" panose="02010600030101010101" pitchFamily="2" charset="-122"/>
              <a:cs typeface="+mj-ea"/>
            </a:endParaRPr>
          </a:p>
        </p:txBody>
      </p:sp>
      <p:sp>
        <p:nvSpPr>
          <p:cNvPr id="13" name="Text 2"/>
          <p:cNvSpPr/>
          <p:nvPr/>
        </p:nvSpPr>
        <p:spPr>
          <a:xfrm>
            <a:off x="3352800" y="2806700"/>
            <a:ext cx="6911340" cy="1352550"/>
          </a:xfrm>
          <a:prstGeom prst="rect">
            <a:avLst/>
          </a:prstGeom>
          <a:noFill/>
        </p:spPr>
        <p:txBody>
          <a:bodyPr wrap="square" lIns="0" tIns="0" rIns="0" bIns="0" rtlCol="0" anchor="t"/>
          <a:lstStyle/>
          <a:p>
            <a:pPr marL="0" indent="0" algn="l">
              <a:lnSpc>
                <a:spcPct val="130000"/>
              </a:lnSpc>
              <a:spcAft>
                <a:spcPts val="1200"/>
              </a:spcAft>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Education helps us become aware of our role as a responsible citizen.</a:t>
            </a:r>
            <a:endParaRPr lang="en-US" sz="2400" dirty="0">
              <a:solidFill>
                <a:schemeClr val="bg1"/>
              </a:solidFill>
              <a:latin typeface="Bahnschrift" panose="020B0502040204020203" charset="0"/>
              <a:cs typeface="Bahnschrift" panose="020B0502040204020203" charset="0"/>
            </a:endParaRPr>
          </a:p>
          <a:p>
            <a:pPr marL="0" indent="0" algn="l">
              <a:lnSpc>
                <a:spcPct val="130000"/>
              </a:lnSpc>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We should:</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14" name="Text 3"/>
          <p:cNvSpPr/>
          <p:nvPr/>
        </p:nvSpPr>
        <p:spPr>
          <a:xfrm>
            <a:off x="3352800" y="4241800"/>
            <a:ext cx="8273415" cy="1648460"/>
          </a:xfrm>
          <a:prstGeom prst="rect">
            <a:avLst/>
          </a:prstGeom>
          <a:noFill/>
        </p:spPr>
        <p:txBody>
          <a:bodyPr wrap="square" lIns="0" tIns="0" rIns="0" bIns="0" rtlCol="0" anchor="t">
            <a:noAutofit/>
          </a:bodyPr>
          <a:lstStyle/>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Use the facilities present in our areas</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Take our friends to school</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Help friends study</a:t>
            </a:r>
            <a:endParaRPr lang="en-US" sz="2400" dirty="0">
              <a:solidFill>
                <a:schemeClr val="bg1"/>
              </a:solidFill>
              <a:latin typeface="Bahnschrift" panose="020B0502040204020203" charset="0"/>
              <a:cs typeface="Bahnschrift" panose="020B0502040204020203" charset="0"/>
            </a:endParaRPr>
          </a:p>
          <a:p>
            <a:pPr marL="284480" indent="-284480" algn="l">
              <a:lnSpc>
                <a:spcPct val="130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Stop friends from dropping out of school</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15" name="Text 4"/>
          <p:cNvSpPr/>
          <p:nvPr/>
        </p:nvSpPr>
        <p:spPr>
          <a:xfrm>
            <a:off x="3276405" y="6216590"/>
            <a:ext cx="6911306" cy="280491"/>
          </a:xfrm>
          <a:prstGeom prst="rect">
            <a:avLst/>
          </a:prstGeom>
          <a:noFill/>
        </p:spPr>
        <p:txBody>
          <a:bodyPr wrap="none" lIns="0" tIns="0" rIns="0" bIns="0" rtlCol="0" anchor="t"/>
          <a:lstStyle/>
          <a:p>
            <a:pPr marL="0" indent="0" algn="l">
              <a:lnSpc>
                <a:spcPct val="104000"/>
              </a:lnSpc>
              <a:buNone/>
            </a:pPr>
            <a:r>
              <a:rPr lang="en-US" sz="2800" b="1" dirty="0">
                <a:solidFill>
                  <a:schemeClr val="bg1"/>
                </a:solidFill>
                <a:latin typeface="+mj-ea"/>
                <a:ea typeface="SimSun" panose="02010600030101010101" pitchFamily="2" charset="-122"/>
                <a:cs typeface="+mj-ea"/>
              </a:rPr>
              <a:t>Clean Water &amp; Sanitation</a:t>
            </a:r>
            <a:endParaRPr lang="en-US" sz="2800" b="1" dirty="0">
              <a:solidFill>
                <a:schemeClr val="bg1"/>
              </a:solidFill>
              <a:latin typeface="+mj-ea"/>
              <a:ea typeface="SimSun" panose="02010600030101010101" pitchFamily="2" charset="-122"/>
              <a:cs typeface="+mj-ea"/>
            </a:endParaRPr>
          </a:p>
        </p:txBody>
      </p:sp>
      <p:sp>
        <p:nvSpPr>
          <p:cNvPr id="16" name="Text 5"/>
          <p:cNvSpPr/>
          <p:nvPr/>
        </p:nvSpPr>
        <p:spPr>
          <a:xfrm>
            <a:off x="3276600" y="6667500"/>
            <a:ext cx="8900160" cy="2190750"/>
          </a:xfrm>
          <a:prstGeom prst="rect">
            <a:avLst/>
          </a:prstGeom>
          <a:noFill/>
        </p:spPr>
        <p:txBody>
          <a:bodyPr wrap="square" lIns="0" tIns="0" rIns="0" bIns="0" rtlCol="0" anchor="t">
            <a:noAutofit/>
          </a:bodyPr>
          <a:lstStyle/>
          <a:p>
            <a:pPr marL="0" indent="0" algn="l">
              <a:lnSpc>
                <a:spcPct val="130000"/>
              </a:lnSpc>
              <a:spcAft>
                <a:spcPts val="1200"/>
              </a:spcAft>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We must make efforts to make India free of open defecation by building toilets and creating awareness towards sanitation.</a:t>
            </a:r>
            <a:endParaRPr lang="en-US" sz="2400" dirty="0">
              <a:solidFill>
                <a:schemeClr val="bg1"/>
              </a:solidFill>
              <a:latin typeface="Bahnschrift" panose="020B0502040204020203" charset="0"/>
              <a:cs typeface="Bahnschrift" panose="020B0502040204020203" charset="0"/>
            </a:endParaRPr>
          </a:p>
          <a:p>
            <a:pPr marL="0" indent="0" algn="l">
              <a:lnSpc>
                <a:spcPct val="130000"/>
              </a:lnSpc>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Industrial pollution is polluting our water resources, which will cause scarcity of clean drinking and usable water.</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pic>
        <p:nvPicPr>
          <p:cNvPr id="17" name="Image 0" descr="preencoded.png"/>
          <p:cNvPicPr>
            <a:picLocks noChangeAspect="1"/>
          </p:cNvPicPr>
          <p:nvPr/>
        </p:nvPicPr>
        <p:blipFill>
          <a:blip r:embed="rId3"/>
          <a:stretch>
            <a:fillRect/>
          </a:stretch>
        </p:blipFill>
        <p:spPr>
          <a:xfrm>
            <a:off x="12725400" y="2628900"/>
            <a:ext cx="2147570" cy="2147570"/>
          </a:xfrm>
          <a:prstGeom prst="rect">
            <a:avLst/>
          </a:prstGeom>
        </p:spPr>
      </p:pic>
      <p:pic>
        <p:nvPicPr>
          <p:cNvPr id="18" name="Image 1" descr="preencoded.png"/>
          <p:cNvPicPr>
            <a:picLocks noChangeAspect="1"/>
          </p:cNvPicPr>
          <p:nvPr/>
        </p:nvPicPr>
        <p:blipFill>
          <a:blip r:embed="rId4"/>
          <a:stretch>
            <a:fillRect/>
          </a:stretch>
        </p:blipFill>
        <p:spPr>
          <a:xfrm>
            <a:off x="12725400" y="5753100"/>
            <a:ext cx="2186305" cy="21863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3" name="Freeform 3"/>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17" name="Freeform 17"/>
          <p:cNvSpPr/>
          <p:nvPr/>
        </p:nvSpPr>
        <p:spPr>
          <a:xfrm rot="-9018064" flipH="1">
            <a:off x="4281600"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8" name="Freeform 18"/>
          <p:cNvSpPr/>
          <p:nvPr/>
        </p:nvSpPr>
        <p:spPr>
          <a:xfrm rot="1517303" flipH="1">
            <a:off x="12327229"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26" name="Text 0"/>
          <p:cNvSpPr/>
          <p:nvPr/>
        </p:nvSpPr>
        <p:spPr>
          <a:xfrm>
            <a:off x="1905000" y="1790700"/>
            <a:ext cx="6776720" cy="786130"/>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ea typeface="SimSun" panose="02010600030101010101" pitchFamily="2" charset="-122"/>
                <a:cs typeface="+mn-lt"/>
              </a:rPr>
              <a:t>Affordable &amp; Clean Energy</a:t>
            </a:r>
            <a:endParaRPr lang="en-US" sz="4800" b="1" dirty="0">
              <a:solidFill>
                <a:schemeClr val="bg1"/>
              </a:solidFill>
              <a:ea typeface="SimSun" panose="02010600030101010101" pitchFamily="2" charset="-122"/>
              <a:cs typeface="+mn-lt"/>
            </a:endParaRPr>
          </a:p>
        </p:txBody>
      </p:sp>
      <p:sp>
        <p:nvSpPr>
          <p:cNvPr id="27" name="Shape 1"/>
          <p:cNvSpPr/>
          <p:nvPr/>
        </p:nvSpPr>
        <p:spPr>
          <a:xfrm>
            <a:off x="1828800" y="3091180"/>
            <a:ext cx="7305040" cy="4407535"/>
          </a:xfrm>
          <a:prstGeom prst="roundRect">
            <a:avLst>
              <a:gd name="adj" fmla="val 6508"/>
            </a:avLst>
          </a:prstGeom>
          <a:solidFill>
            <a:srgbClr val="FFFFFF"/>
          </a:solidFill>
          <a:ln w="6350">
            <a:solidFill>
              <a:srgbClr val="FF7047"/>
            </a:solidFill>
            <a:prstDash val="solid"/>
          </a:ln>
        </p:spPr>
      </p:sp>
      <p:sp>
        <p:nvSpPr>
          <p:cNvPr id="28" name="Text 2"/>
          <p:cNvSpPr/>
          <p:nvPr/>
        </p:nvSpPr>
        <p:spPr>
          <a:xfrm>
            <a:off x="2023745" y="3286760"/>
            <a:ext cx="6656070" cy="444500"/>
          </a:xfrm>
          <a:prstGeom prst="rect">
            <a:avLst/>
          </a:prstGeom>
          <a:noFill/>
        </p:spPr>
        <p:txBody>
          <a:bodyPr wrap="none" lIns="0" tIns="0" rIns="0" bIns="0" rtlCol="0" anchor="t"/>
          <a:lstStyle/>
          <a:p>
            <a:pPr marL="0" indent="0" algn="l">
              <a:lnSpc>
                <a:spcPct val="104000"/>
              </a:lnSpc>
              <a:buNone/>
            </a:pPr>
            <a:r>
              <a:rPr lang="en-US" sz="3200" dirty="0">
                <a:solidFill>
                  <a:srgbClr val="55575A"/>
                </a:solidFill>
                <a:latin typeface="+mn-ea"/>
                <a:ea typeface="SimSun" panose="02010600030101010101" pitchFamily="2" charset="-122"/>
                <a:cs typeface="+mn-ea"/>
              </a:rPr>
              <a:t>Solar Power</a:t>
            </a:r>
            <a:endParaRPr lang="en-US" sz="3200" dirty="0">
              <a:solidFill>
                <a:srgbClr val="55575A"/>
              </a:solidFill>
              <a:latin typeface="+mn-ea"/>
              <a:ea typeface="SimSun" panose="02010600030101010101" pitchFamily="2" charset="-122"/>
              <a:cs typeface="+mn-ea"/>
            </a:endParaRPr>
          </a:p>
        </p:txBody>
      </p:sp>
      <p:sp>
        <p:nvSpPr>
          <p:cNvPr id="29" name="Text 3"/>
          <p:cNvSpPr/>
          <p:nvPr/>
        </p:nvSpPr>
        <p:spPr>
          <a:xfrm>
            <a:off x="2023745" y="3848100"/>
            <a:ext cx="6926580" cy="2734310"/>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Power generated using the sun does not cause pollution because it does not require burning non-renewable fuels such as coal. We are making efforts to increase solar power generation so our electricity needs are met while reducing environmental harm and conserving natural resources.</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30" name="Shape 4"/>
          <p:cNvSpPr/>
          <p:nvPr/>
        </p:nvSpPr>
        <p:spPr>
          <a:xfrm>
            <a:off x="9982200" y="3167380"/>
            <a:ext cx="7283450" cy="4326890"/>
          </a:xfrm>
          <a:prstGeom prst="roundRect">
            <a:avLst>
              <a:gd name="adj" fmla="val 6508"/>
            </a:avLst>
          </a:prstGeom>
          <a:solidFill>
            <a:srgbClr val="FFFFFF"/>
          </a:solidFill>
          <a:ln w="6350">
            <a:solidFill>
              <a:srgbClr val="FF7047"/>
            </a:solidFill>
            <a:prstDash val="solid"/>
          </a:ln>
        </p:spPr>
      </p:sp>
      <p:sp>
        <p:nvSpPr>
          <p:cNvPr id="31" name="Text 5"/>
          <p:cNvSpPr/>
          <p:nvPr/>
        </p:nvSpPr>
        <p:spPr>
          <a:xfrm>
            <a:off x="10177145" y="3362960"/>
            <a:ext cx="6656070" cy="444500"/>
          </a:xfrm>
          <a:prstGeom prst="rect">
            <a:avLst/>
          </a:prstGeom>
          <a:noFill/>
        </p:spPr>
        <p:txBody>
          <a:bodyPr wrap="none" lIns="0" tIns="0" rIns="0" bIns="0" rtlCol="0" anchor="t"/>
          <a:lstStyle/>
          <a:p>
            <a:pPr marL="0" indent="0" algn="l">
              <a:lnSpc>
                <a:spcPct val="104000"/>
              </a:lnSpc>
              <a:buNone/>
            </a:pPr>
            <a:r>
              <a:rPr lang="en-US" sz="3200" dirty="0">
                <a:solidFill>
                  <a:srgbClr val="55575A"/>
                </a:solidFill>
                <a:latin typeface="+mj-ea"/>
                <a:ea typeface="SimSun" panose="02010600030101010101" pitchFamily="2" charset="-122"/>
                <a:cs typeface="+mj-ea"/>
              </a:rPr>
              <a:t>Biogas &amp; Renewables</a:t>
            </a:r>
            <a:endParaRPr lang="en-US" sz="3200" dirty="0">
              <a:solidFill>
                <a:srgbClr val="55575A"/>
              </a:solidFill>
              <a:latin typeface="+mj-ea"/>
              <a:ea typeface="SimSun" panose="02010600030101010101" pitchFamily="2" charset="-122"/>
              <a:cs typeface="+mj-ea"/>
            </a:endParaRPr>
          </a:p>
        </p:txBody>
      </p:sp>
      <p:sp>
        <p:nvSpPr>
          <p:cNvPr id="32" name="Text 6"/>
          <p:cNvSpPr/>
          <p:nvPr/>
        </p:nvSpPr>
        <p:spPr>
          <a:xfrm>
            <a:off x="10210800" y="4076700"/>
            <a:ext cx="6656070" cy="1822450"/>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Biogas is an eco-friendly alternative to natural gas and other conventional fuels. Renewable energy sources like biogas help protect natural resources while providing cleaner energy for communities.</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2195394" y="6451780"/>
            <a:ext cx="7935996" cy="4148634"/>
          </a:xfrm>
          <a:custGeom>
            <a:avLst/>
            <a:gdLst/>
            <a:ahLst/>
            <a:cxnLst/>
            <a:rect l="l" t="t" r="r" b="b"/>
            <a:pathLst>
              <a:path w="7935996" h="4148634">
                <a:moveTo>
                  <a:pt x="7935996" y="0"/>
                </a:moveTo>
                <a:lnTo>
                  <a:pt x="0" y="0"/>
                </a:lnTo>
                <a:lnTo>
                  <a:pt x="0" y="4148634"/>
                </a:lnTo>
                <a:lnTo>
                  <a:pt x="7935996" y="4148634"/>
                </a:lnTo>
                <a:lnTo>
                  <a:pt x="7935996" y="0"/>
                </a:lnTo>
                <a:close/>
              </a:path>
            </a:pathLst>
          </a:custGeom>
          <a:blipFill>
            <a:blip r:embed="rId1"/>
            <a:stretch>
              <a:fillRect t="-90972"/>
            </a:stretch>
          </a:blipFill>
        </p:spPr>
      </p:sp>
      <p:sp>
        <p:nvSpPr>
          <p:cNvPr id="3" name="Freeform 3"/>
          <p:cNvSpPr/>
          <p:nvPr/>
        </p:nvSpPr>
        <p:spPr>
          <a:xfrm flipV="1">
            <a:off x="-1843390" y="-313414"/>
            <a:ext cx="7935996" cy="3814743"/>
          </a:xfrm>
          <a:custGeom>
            <a:avLst/>
            <a:gdLst/>
            <a:ahLst/>
            <a:cxnLst/>
            <a:rect l="l" t="t" r="r" b="b"/>
            <a:pathLst>
              <a:path w="7935996" h="3814743">
                <a:moveTo>
                  <a:pt x="0" y="3814743"/>
                </a:moveTo>
                <a:lnTo>
                  <a:pt x="7935996" y="3814743"/>
                </a:lnTo>
                <a:lnTo>
                  <a:pt x="7935996" y="0"/>
                </a:lnTo>
                <a:lnTo>
                  <a:pt x="0" y="0"/>
                </a:lnTo>
                <a:lnTo>
                  <a:pt x="0" y="3814743"/>
                </a:lnTo>
                <a:close/>
              </a:path>
            </a:pathLst>
          </a:custGeom>
          <a:blipFill>
            <a:blip r:embed="rId1"/>
            <a:stretch>
              <a:fillRect t="-107688"/>
            </a:stretch>
          </a:blipFill>
        </p:spPr>
      </p:sp>
      <p:sp>
        <p:nvSpPr>
          <p:cNvPr id="17" name="Freeform 17"/>
          <p:cNvSpPr/>
          <p:nvPr/>
        </p:nvSpPr>
        <p:spPr>
          <a:xfrm rot="6029450" flipH="1">
            <a:off x="1220517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8" name="Freeform 18"/>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19" name="Text 0"/>
          <p:cNvSpPr/>
          <p:nvPr/>
        </p:nvSpPr>
        <p:spPr>
          <a:xfrm>
            <a:off x="4213225" y="1943100"/>
            <a:ext cx="9717405" cy="696595"/>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latin typeface="+mn-ea"/>
                <a:ea typeface="SimSun" panose="02010600030101010101" pitchFamily="2" charset="-122"/>
                <a:cs typeface="+mn-ea"/>
              </a:rPr>
              <a:t>Decent Work &amp; Economic Growth</a:t>
            </a:r>
            <a:endParaRPr lang="en-US" sz="4800" b="1" dirty="0">
              <a:solidFill>
                <a:schemeClr val="bg1"/>
              </a:solidFill>
              <a:latin typeface="+mn-ea"/>
              <a:ea typeface="SimSun" panose="02010600030101010101" pitchFamily="2" charset="-122"/>
              <a:cs typeface="+mn-ea"/>
            </a:endParaRPr>
          </a:p>
        </p:txBody>
      </p:sp>
      <p:pic>
        <p:nvPicPr>
          <p:cNvPr id="20"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13840" y="3411220"/>
            <a:ext cx="4580255" cy="3855085"/>
          </a:xfrm>
          <a:prstGeom prst="rect">
            <a:avLst/>
          </a:prstGeom>
        </p:spPr>
      </p:pic>
      <p:sp>
        <p:nvSpPr>
          <p:cNvPr id="21" name="Text 1"/>
          <p:cNvSpPr/>
          <p:nvPr/>
        </p:nvSpPr>
        <p:spPr>
          <a:xfrm>
            <a:off x="3633470" y="3639820"/>
            <a:ext cx="340360" cy="463550"/>
          </a:xfrm>
          <a:prstGeom prst="rect">
            <a:avLst/>
          </a:prstGeom>
          <a:noFill/>
        </p:spPr>
        <p:txBody>
          <a:bodyPr wrap="none" lIns="0" tIns="0" rIns="0" bIns="0" rtlCol="0" anchor="ctr"/>
          <a:lstStyle/>
          <a:p>
            <a:pPr marL="0" indent="0" algn="ctr">
              <a:lnSpc>
                <a:spcPct val="100000"/>
              </a:lnSpc>
              <a:buNone/>
            </a:pPr>
            <a:r>
              <a:rPr lang="en-US" sz="3200" dirty="0">
                <a:solidFill>
                  <a:srgbClr val="55575A"/>
                </a:solidFill>
                <a:latin typeface="Bahnschrift" panose="020B0502040204020203" charset="0"/>
                <a:ea typeface="SimSun" panose="02010600030101010101" pitchFamily="2" charset="-122"/>
                <a:cs typeface="Bahnschrift" panose="020B0502040204020203" charset="0"/>
              </a:rPr>
              <a:t>1</a:t>
            </a:r>
            <a:endParaRPr lang="en-US" sz="32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22" name="Text 2"/>
          <p:cNvSpPr/>
          <p:nvPr/>
        </p:nvSpPr>
        <p:spPr>
          <a:xfrm>
            <a:off x="1727835" y="4325620"/>
            <a:ext cx="3373120" cy="466090"/>
          </a:xfrm>
          <a:prstGeom prst="rect">
            <a:avLst/>
          </a:prstGeom>
          <a:noFill/>
        </p:spPr>
        <p:txBody>
          <a:bodyPr wrap="square" lIns="0" tIns="0" rIns="0" bIns="0" rtlCol="0" anchor="t">
            <a:noAutofit/>
          </a:bodyPr>
          <a:lstStyle/>
          <a:p>
            <a:pPr marL="0" indent="0" algn="l">
              <a:lnSpc>
                <a:spcPct val="104000"/>
              </a:lnSpc>
              <a:buNone/>
            </a:pPr>
            <a:r>
              <a:rPr lang="en-US" sz="2800" dirty="0">
                <a:solidFill>
                  <a:srgbClr val="55575A"/>
                </a:solidFill>
                <a:latin typeface="Bahnschrift" panose="020B0502040204020203" charset="0"/>
                <a:ea typeface="SimSun" panose="02010600030101010101" pitchFamily="2" charset="-122"/>
                <a:cs typeface="Bahnschrift" panose="020B0502040204020203" charset="0"/>
              </a:rPr>
              <a:t>1. Study and Find Good Jobs</a:t>
            </a:r>
            <a:endParaRPr lang="en-US" sz="28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23" name="Text 3"/>
          <p:cNvSpPr/>
          <p:nvPr/>
        </p:nvSpPr>
        <p:spPr>
          <a:xfrm>
            <a:off x="1727835" y="5295900"/>
            <a:ext cx="3832860" cy="1531620"/>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We can study and find good jobs to take care of ourselves and our families.</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pic>
        <p:nvPicPr>
          <p:cNvPr id="24"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1800" y="3411220"/>
            <a:ext cx="4580255" cy="3855085"/>
          </a:xfrm>
          <a:prstGeom prst="rect">
            <a:avLst/>
          </a:prstGeom>
        </p:spPr>
      </p:pic>
      <p:sp>
        <p:nvSpPr>
          <p:cNvPr id="25" name="Text 4"/>
          <p:cNvSpPr/>
          <p:nvPr/>
        </p:nvSpPr>
        <p:spPr>
          <a:xfrm>
            <a:off x="8907780" y="3639820"/>
            <a:ext cx="340360" cy="463550"/>
          </a:xfrm>
          <a:prstGeom prst="rect">
            <a:avLst/>
          </a:prstGeom>
          <a:noFill/>
        </p:spPr>
        <p:txBody>
          <a:bodyPr wrap="none" lIns="0" tIns="0" rIns="0" bIns="0" rtlCol="0" anchor="ctr"/>
          <a:lstStyle/>
          <a:p>
            <a:pPr marL="0" indent="0" algn="ctr">
              <a:lnSpc>
                <a:spcPct val="100000"/>
              </a:lnSpc>
              <a:buNone/>
            </a:pPr>
            <a:r>
              <a:rPr lang="en-US" sz="3200" dirty="0">
                <a:solidFill>
                  <a:srgbClr val="55575A"/>
                </a:solidFill>
                <a:latin typeface="Bahnschrift" panose="020B0502040204020203" charset="0"/>
                <a:ea typeface="SimSun" panose="02010600030101010101" pitchFamily="2" charset="-122"/>
                <a:cs typeface="Bahnschrift" panose="020B0502040204020203" charset="0"/>
              </a:rPr>
              <a:t>2</a:t>
            </a:r>
            <a:endParaRPr lang="en-US" sz="32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26" name="Text 5"/>
          <p:cNvSpPr/>
          <p:nvPr/>
        </p:nvSpPr>
        <p:spPr>
          <a:xfrm>
            <a:off x="7087235" y="4396740"/>
            <a:ext cx="1911350" cy="394970"/>
          </a:xfrm>
          <a:prstGeom prst="rect">
            <a:avLst/>
          </a:prstGeom>
          <a:noFill/>
        </p:spPr>
        <p:txBody>
          <a:bodyPr wrap="none" lIns="0" tIns="0" rIns="0" bIns="0" rtlCol="0" anchor="t"/>
          <a:lstStyle/>
          <a:p>
            <a:pPr marL="0" indent="0" algn="l">
              <a:lnSpc>
                <a:spcPct val="104000"/>
              </a:lnSpc>
              <a:buNone/>
            </a:pPr>
            <a:r>
              <a:rPr lang="en-US" sz="2800" dirty="0">
                <a:solidFill>
                  <a:srgbClr val="55575A"/>
                </a:solidFill>
                <a:latin typeface="Bahnschrift" panose="020B0502040204020203" charset="0"/>
                <a:ea typeface="SimSun" panose="02010600030101010101" pitchFamily="2" charset="-122"/>
                <a:cs typeface="Bahnschrift" panose="020B0502040204020203" charset="0"/>
              </a:rPr>
              <a:t>2. Work Hard</a:t>
            </a:r>
            <a:endParaRPr lang="en-US" sz="28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27" name="Text 6"/>
          <p:cNvSpPr/>
          <p:nvPr/>
        </p:nvSpPr>
        <p:spPr>
          <a:xfrm>
            <a:off x="6994525" y="5372100"/>
            <a:ext cx="3688715" cy="792480"/>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We can work hard and contribute to society.</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pic>
        <p:nvPicPr>
          <p:cNvPr id="28"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887200" y="3411220"/>
            <a:ext cx="4580255" cy="3855085"/>
          </a:xfrm>
          <a:prstGeom prst="rect">
            <a:avLst/>
          </a:prstGeom>
          <a:effectLst/>
        </p:spPr>
      </p:pic>
      <p:sp>
        <p:nvSpPr>
          <p:cNvPr id="29" name="Text 7"/>
          <p:cNvSpPr/>
          <p:nvPr/>
        </p:nvSpPr>
        <p:spPr>
          <a:xfrm>
            <a:off x="14097000" y="3639820"/>
            <a:ext cx="340360" cy="463550"/>
          </a:xfrm>
          <a:prstGeom prst="rect">
            <a:avLst/>
          </a:prstGeom>
          <a:noFill/>
        </p:spPr>
        <p:txBody>
          <a:bodyPr wrap="none" lIns="0" tIns="0" rIns="0" bIns="0" rtlCol="0" anchor="ctr"/>
          <a:lstStyle/>
          <a:p>
            <a:pPr marL="0" indent="0" algn="ctr">
              <a:lnSpc>
                <a:spcPct val="100000"/>
              </a:lnSpc>
              <a:buNone/>
            </a:pPr>
            <a:r>
              <a:rPr lang="en-US" sz="3200" dirty="0">
                <a:solidFill>
                  <a:srgbClr val="55575A"/>
                </a:solidFill>
                <a:latin typeface="Bahnschrift" panose="020B0502040204020203" charset="0"/>
                <a:ea typeface="SimSun" panose="02010600030101010101" pitchFamily="2" charset="-122"/>
                <a:cs typeface="Bahnschrift" panose="020B0502040204020203" charset="0"/>
              </a:rPr>
              <a:t>3</a:t>
            </a:r>
            <a:endParaRPr lang="en-US" sz="32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30" name="Text 8"/>
          <p:cNvSpPr/>
          <p:nvPr/>
        </p:nvSpPr>
        <p:spPr>
          <a:xfrm>
            <a:off x="12117070" y="4381500"/>
            <a:ext cx="3647440" cy="815975"/>
          </a:xfrm>
          <a:prstGeom prst="rect">
            <a:avLst/>
          </a:prstGeom>
          <a:noFill/>
        </p:spPr>
        <p:txBody>
          <a:bodyPr wrap="none" lIns="0" tIns="0" rIns="0" bIns="0" rtlCol="0" anchor="t"/>
          <a:lstStyle/>
          <a:p>
            <a:pPr marL="0" indent="0" algn="l">
              <a:lnSpc>
                <a:spcPct val="104000"/>
              </a:lnSpc>
              <a:buNone/>
            </a:pPr>
            <a:r>
              <a:rPr lang="en-US" sz="2800" dirty="0">
                <a:solidFill>
                  <a:srgbClr val="55575A"/>
                </a:solidFill>
                <a:latin typeface="Bahnschrift" panose="020B0502040204020203" charset="0"/>
                <a:ea typeface="SimSun" panose="02010600030101010101" pitchFamily="2" charset="-122"/>
                <a:cs typeface="Bahnschrift" panose="020B0502040204020203" charset="0"/>
              </a:rPr>
              <a:t>3. Learn and Develop</a:t>
            </a:r>
            <a:endParaRPr lang="en-US" sz="2800" dirty="0">
              <a:solidFill>
                <a:srgbClr val="55575A"/>
              </a:solidFill>
              <a:latin typeface="Bahnschrift" panose="020B0502040204020203" charset="0"/>
              <a:ea typeface="SimSun" panose="02010600030101010101" pitchFamily="2" charset="-122"/>
              <a:cs typeface="Bahnschrift" panose="020B0502040204020203" charset="0"/>
            </a:endParaRPr>
          </a:p>
          <a:p>
            <a:pPr marL="0" indent="0" algn="l">
              <a:lnSpc>
                <a:spcPct val="104000"/>
              </a:lnSpc>
              <a:buNone/>
            </a:pPr>
            <a:r>
              <a:rPr lang="en-US" sz="2800" dirty="0">
                <a:solidFill>
                  <a:srgbClr val="55575A"/>
                </a:solidFill>
                <a:latin typeface="Bahnschrift" panose="020B0502040204020203" charset="0"/>
                <a:ea typeface="SimSun" panose="02010600030101010101" pitchFamily="2" charset="-122"/>
                <a:cs typeface="Bahnschrift" panose="020B0502040204020203" charset="0"/>
              </a:rPr>
              <a:t>    Skills</a:t>
            </a:r>
            <a:endParaRPr lang="en-US" sz="28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31" name="Text 9"/>
          <p:cNvSpPr/>
          <p:nvPr/>
        </p:nvSpPr>
        <p:spPr>
          <a:xfrm>
            <a:off x="12117070" y="5448300"/>
            <a:ext cx="4053840" cy="991235"/>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We can learn and develop skills so that we add value in our community.</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3" name="Freeform 3"/>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23" name="Freeform 23"/>
          <p:cNvSpPr/>
          <p:nvPr/>
        </p:nvSpPr>
        <p:spPr>
          <a:xfrm rot="-9018064" flipH="1">
            <a:off x="4809193"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24" name="Freeform 24"/>
          <p:cNvSpPr/>
          <p:nvPr/>
        </p:nvSpPr>
        <p:spPr>
          <a:xfrm rot="1517303" flipH="1">
            <a:off x="11860902"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25" name="Text 0"/>
          <p:cNvSpPr/>
          <p:nvPr/>
        </p:nvSpPr>
        <p:spPr>
          <a:xfrm>
            <a:off x="1143000" y="1409700"/>
            <a:ext cx="12362815" cy="799465"/>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latin typeface="+mn-ea"/>
                <a:ea typeface="SimSun" panose="02010600030101010101" pitchFamily="2" charset="-122"/>
                <a:cs typeface="+mn-ea"/>
              </a:rPr>
              <a:t>Reduced Inequalities &amp; Sustainable Cities</a:t>
            </a:r>
            <a:endParaRPr lang="en-US" sz="4800" b="1" dirty="0">
              <a:solidFill>
                <a:schemeClr val="bg1"/>
              </a:solidFill>
              <a:latin typeface="+mn-ea"/>
              <a:ea typeface="SimSun" panose="02010600030101010101" pitchFamily="2" charset="-122"/>
              <a:cs typeface="+mn-ea"/>
            </a:endParaRPr>
          </a:p>
        </p:txBody>
      </p:sp>
      <p:pic>
        <p:nvPicPr>
          <p:cNvPr id="26" name="Image 0" descr="preencoded.png"/>
          <p:cNvPicPr>
            <a:picLocks noChangeAspect="1"/>
          </p:cNvPicPr>
          <p:nvPr/>
        </p:nvPicPr>
        <p:blipFill>
          <a:blip r:embed="rId3"/>
          <a:stretch>
            <a:fillRect/>
          </a:stretch>
        </p:blipFill>
        <p:spPr>
          <a:xfrm>
            <a:off x="1371600" y="2808605"/>
            <a:ext cx="4695825" cy="4697095"/>
          </a:xfrm>
          <a:prstGeom prst="rect">
            <a:avLst/>
          </a:prstGeom>
        </p:spPr>
      </p:pic>
      <p:sp>
        <p:nvSpPr>
          <p:cNvPr id="27" name="Text 1"/>
          <p:cNvSpPr/>
          <p:nvPr/>
        </p:nvSpPr>
        <p:spPr>
          <a:xfrm>
            <a:off x="7315200" y="2324100"/>
            <a:ext cx="7937500" cy="610870"/>
          </a:xfrm>
          <a:prstGeom prst="rect">
            <a:avLst/>
          </a:prstGeom>
          <a:noFill/>
        </p:spPr>
        <p:txBody>
          <a:bodyPr wrap="none" lIns="0" tIns="0" rIns="0" bIns="0" rtlCol="0" anchor="t"/>
          <a:lstStyle/>
          <a:p>
            <a:pPr marL="0" indent="0" algn="l">
              <a:lnSpc>
                <a:spcPct val="104000"/>
              </a:lnSpc>
              <a:buNone/>
            </a:pPr>
            <a:r>
              <a:rPr lang="en-US" sz="3200" dirty="0">
                <a:solidFill>
                  <a:schemeClr val="bg1"/>
                </a:solidFill>
                <a:latin typeface="Bahnschrift" panose="020B0502040204020203" charset="0"/>
                <a:ea typeface="SimSun" panose="02010600030101010101" pitchFamily="2" charset="-122"/>
                <a:cs typeface="Bahnschrift" panose="020B0502040204020203" charset="0"/>
              </a:rPr>
              <a:t>Include Everyone</a:t>
            </a:r>
            <a:endParaRPr lang="en-US" sz="32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28" name="Text 2"/>
          <p:cNvSpPr/>
          <p:nvPr/>
        </p:nvSpPr>
        <p:spPr>
          <a:xfrm>
            <a:off x="7315200" y="2808605"/>
            <a:ext cx="8637905" cy="624840"/>
          </a:xfrm>
          <a:prstGeom prst="rect">
            <a:avLst/>
          </a:prstGeom>
          <a:noFill/>
        </p:spPr>
        <p:txBody>
          <a:bodyPr wrap="none" lIns="0" tIns="0" rIns="0" bIns="0" rtlCol="0" anchor="t"/>
          <a:lstStyle/>
          <a:p>
            <a:pPr marL="0" indent="0" algn="l">
              <a:lnSpc>
                <a:spcPct val="133000"/>
              </a:lnSpc>
              <a:buNone/>
            </a:pPr>
            <a:r>
              <a:rPr lang="en-US" sz="2400" dirty="0">
                <a:solidFill>
                  <a:schemeClr val="bg1"/>
                </a:solidFill>
                <a:latin typeface="Bahnschrift" panose="020B0502040204020203" charset="0"/>
                <a:ea typeface="SimSun" panose="02010600030101010101" pitchFamily="2" charset="-122"/>
                <a:cs typeface="Bahnschrift" panose="020B0502040204020203" charset="0"/>
              </a:rPr>
              <a:t>To reduce inequalities we can:</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29" name="Text 3"/>
          <p:cNvSpPr/>
          <p:nvPr/>
        </p:nvSpPr>
        <p:spPr>
          <a:xfrm>
            <a:off x="7315200" y="3281045"/>
            <a:ext cx="7937500" cy="2404110"/>
          </a:xfrm>
          <a:prstGeom prst="rect">
            <a:avLst/>
          </a:prstGeom>
          <a:noFill/>
        </p:spPr>
        <p:txBody>
          <a:bodyPr wrap="square" lIns="0" tIns="0" rIns="0" bIns="0" rtlCol="0" anchor="t">
            <a:normAutofit lnSpcReduction="10000"/>
          </a:bodyPr>
          <a:lstStyle/>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Be helpful to one another</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Be friendly with everyone</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Include everyone while working or playing</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Help others by including everyone whether they are small or big, girl or boy, or belong to any class or caste</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30" name="Text 4"/>
          <p:cNvSpPr/>
          <p:nvPr/>
        </p:nvSpPr>
        <p:spPr>
          <a:xfrm>
            <a:off x="7315200" y="6134100"/>
            <a:ext cx="7937500" cy="610870"/>
          </a:xfrm>
          <a:prstGeom prst="rect">
            <a:avLst/>
          </a:prstGeom>
          <a:noFill/>
        </p:spPr>
        <p:txBody>
          <a:bodyPr wrap="none" lIns="0" tIns="0" rIns="0" bIns="0" rtlCol="0" anchor="t"/>
          <a:lstStyle/>
          <a:p>
            <a:pPr marL="0" indent="0" algn="l">
              <a:lnSpc>
                <a:spcPct val="104000"/>
              </a:lnSpc>
              <a:buNone/>
            </a:pPr>
            <a:r>
              <a:rPr lang="en-US" sz="3200" dirty="0">
                <a:solidFill>
                  <a:schemeClr val="bg1"/>
                </a:solidFill>
                <a:latin typeface="Bahnschrift" panose="020B0502040204020203" charset="0"/>
                <a:ea typeface="SimSun" panose="02010600030101010101" pitchFamily="2" charset="-122"/>
                <a:cs typeface="Bahnschrift" panose="020B0502040204020203" charset="0"/>
              </a:rPr>
              <a:t>Save Energy at Home &amp; School</a:t>
            </a:r>
            <a:endParaRPr lang="en-US" sz="3200" dirty="0">
              <a:solidFill>
                <a:schemeClr val="bg1"/>
              </a:solidFill>
              <a:latin typeface="Bahnschrift" panose="020B0502040204020203" charset="0"/>
              <a:ea typeface="SimSun" panose="02010600030101010101" pitchFamily="2" charset="-122"/>
              <a:cs typeface="Bahnschrift" panose="020B0502040204020203" charset="0"/>
            </a:endParaRPr>
          </a:p>
        </p:txBody>
      </p:sp>
      <p:sp>
        <p:nvSpPr>
          <p:cNvPr id="31" name="Text 5"/>
          <p:cNvSpPr/>
          <p:nvPr/>
        </p:nvSpPr>
        <p:spPr>
          <a:xfrm>
            <a:off x="7315200" y="6618605"/>
            <a:ext cx="7719060" cy="1957070"/>
          </a:xfrm>
          <a:prstGeom prst="rect">
            <a:avLst/>
          </a:prstGeom>
          <a:noFill/>
        </p:spPr>
        <p:txBody>
          <a:bodyPr wrap="square" lIns="0" tIns="0" rIns="0" bIns="0" rtlCol="0" anchor="t">
            <a:noAutofit/>
          </a:bodyPr>
          <a:lstStyle/>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Save energy by switching off lights and fans when not in use</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Use natural light as much as possible</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Use energy efficient lights (LED bulbs) and appliances</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3032883" y="6889587"/>
            <a:ext cx="7098507" cy="3710827"/>
          </a:xfrm>
          <a:custGeom>
            <a:avLst/>
            <a:gdLst/>
            <a:ahLst/>
            <a:cxnLst/>
            <a:rect l="l" t="t" r="r" b="b"/>
            <a:pathLst>
              <a:path w="7098507" h="3710827">
                <a:moveTo>
                  <a:pt x="7098507" y="0"/>
                </a:moveTo>
                <a:lnTo>
                  <a:pt x="0" y="0"/>
                </a:lnTo>
                <a:lnTo>
                  <a:pt x="0" y="3710827"/>
                </a:lnTo>
                <a:lnTo>
                  <a:pt x="7098507" y="3710827"/>
                </a:lnTo>
                <a:lnTo>
                  <a:pt x="7098507" y="0"/>
                </a:lnTo>
                <a:close/>
              </a:path>
            </a:pathLst>
          </a:custGeom>
          <a:blipFill>
            <a:blip r:embed="rId1"/>
            <a:stretch>
              <a:fillRect t="-90972"/>
            </a:stretch>
          </a:blipFill>
        </p:spPr>
      </p:sp>
      <p:sp>
        <p:nvSpPr>
          <p:cNvPr id="3" name="Freeform 3"/>
          <p:cNvSpPr/>
          <p:nvPr/>
        </p:nvSpPr>
        <p:spPr>
          <a:xfrm flipV="1">
            <a:off x="-1843390" y="-313414"/>
            <a:ext cx="8499905" cy="4443425"/>
          </a:xfrm>
          <a:custGeom>
            <a:avLst/>
            <a:gdLst/>
            <a:ahLst/>
            <a:cxnLst/>
            <a:rect l="l" t="t" r="r" b="b"/>
            <a:pathLst>
              <a:path w="8499905" h="4443425">
                <a:moveTo>
                  <a:pt x="0" y="4443424"/>
                </a:moveTo>
                <a:lnTo>
                  <a:pt x="8499905" y="4443424"/>
                </a:lnTo>
                <a:lnTo>
                  <a:pt x="8499905" y="0"/>
                </a:lnTo>
                <a:lnTo>
                  <a:pt x="0" y="0"/>
                </a:lnTo>
                <a:lnTo>
                  <a:pt x="0" y="4443424"/>
                </a:lnTo>
                <a:close/>
              </a:path>
            </a:pathLst>
          </a:custGeom>
          <a:blipFill>
            <a:blip r:embed="rId1"/>
            <a:stretch>
              <a:fillRect t="-90972"/>
            </a:stretch>
          </a:blipFill>
        </p:spPr>
      </p:sp>
      <p:sp>
        <p:nvSpPr>
          <p:cNvPr id="10" name="Freeform 10"/>
          <p:cNvSpPr/>
          <p:nvPr/>
        </p:nvSpPr>
        <p:spPr>
          <a:xfrm rot="6029450" flipH="1">
            <a:off x="1108090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12" name="Text 0"/>
          <p:cNvSpPr/>
          <p:nvPr/>
        </p:nvSpPr>
        <p:spPr>
          <a:xfrm>
            <a:off x="1296035" y="3390900"/>
            <a:ext cx="11166475" cy="810260"/>
          </a:xfrm>
          <a:prstGeom prst="rect">
            <a:avLst/>
          </a:prstGeom>
          <a:noFill/>
        </p:spPr>
        <p:txBody>
          <a:bodyPr wrap="none" lIns="0" tIns="0" rIns="0" bIns="0" rtlCol="0" anchor="t"/>
          <a:lstStyle/>
          <a:p>
            <a:pPr marL="0" indent="0" algn="l">
              <a:lnSpc>
                <a:spcPct val="104000"/>
              </a:lnSpc>
              <a:buNone/>
            </a:pPr>
            <a:r>
              <a:rPr lang="en-US" sz="4800" b="1" dirty="0">
                <a:solidFill>
                  <a:schemeClr val="bg1"/>
                </a:solidFill>
                <a:ea typeface="SimSun" panose="02010600030101010101" pitchFamily="2" charset="-122"/>
                <a:cs typeface="+mn-lt"/>
              </a:rPr>
              <a:t>Responsible Consumption &amp; Production</a:t>
            </a:r>
            <a:endParaRPr lang="en-US" sz="4800" b="1" dirty="0">
              <a:solidFill>
                <a:schemeClr val="bg1"/>
              </a:solidFill>
              <a:ea typeface="SimSun" panose="02010600030101010101" pitchFamily="2" charset="-122"/>
              <a:cs typeface="+mn-lt"/>
            </a:endParaRPr>
          </a:p>
        </p:txBody>
      </p:sp>
      <p:sp>
        <p:nvSpPr>
          <p:cNvPr id="13" name="Text 1"/>
          <p:cNvSpPr/>
          <p:nvPr/>
        </p:nvSpPr>
        <p:spPr>
          <a:xfrm>
            <a:off x="1372235" y="4533900"/>
            <a:ext cx="6725920" cy="547370"/>
          </a:xfrm>
          <a:prstGeom prst="rect">
            <a:avLst/>
          </a:prstGeom>
          <a:noFill/>
        </p:spPr>
        <p:txBody>
          <a:bodyPr wrap="none" lIns="0" tIns="0" rIns="0" bIns="0" rtlCol="0" anchor="t"/>
          <a:lstStyle/>
          <a:p>
            <a:pPr marL="0" indent="0" algn="l">
              <a:lnSpc>
                <a:spcPct val="104000"/>
              </a:lnSpc>
              <a:buNone/>
            </a:pPr>
            <a:r>
              <a:rPr lang="en-US" sz="3200" dirty="0">
                <a:solidFill>
                  <a:schemeClr val="bg1"/>
                </a:solidFill>
                <a:latin typeface="Arial Rounded MT Bold" panose="020F0704030504030204" charset="0"/>
                <a:ea typeface="SimSun" panose="02010600030101010101" pitchFamily="2" charset="-122"/>
                <a:cs typeface="Arial Rounded MT Bold" panose="020F0704030504030204" charset="0"/>
              </a:rPr>
              <a:t>Make Greener Choices Every Day</a:t>
            </a:r>
            <a:endParaRPr lang="en-US" sz="3200" dirty="0">
              <a:solidFill>
                <a:schemeClr val="bg1"/>
              </a:solidFill>
              <a:latin typeface="Arial Rounded MT Bold" panose="020F0704030504030204" charset="0"/>
              <a:ea typeface="SimSun" panose="02010600030101010101" pitchFamily="2" charset="-122"/>
              <a:cs typeface="Arial Rounded MT Bold" panose="020F0704030504030204" charset="0"/>
            </a:endParaRPr>
          </a:p>
        </p:txBody>
      </p:sp>
      <p:sp>
        <p:nvSpPr>
          <p:cNvPr id="14" name="Text 2"/>
          <p:cNvSpPr/>
          <p:nvPr/>
        </p:nvSpPr>
        <p:spPr>
          <a:xfrm>
            <a:off x="1219835" y="5219700"/>
            <a:ext cx="11416030" cy="3061335"/>
          </a:xfrm>
          <a:prstGeom prst="rect">
            <a:avLst/>
          </a:prstGeom>
          <a:noFill/>
        </p:spPr>
        <p:txBody>
          <a:bodyPr wrap="square" lIns="0" tIns="0" rIns="0" bIns="0" rtlCol="0" anchor="t">
            <a:normAutofit/>
          </a:bodyPr>
          <a:lstStyle/>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Reuse paper, glass, plastic, water, and other materials whenever possible</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Take cloth bags to the market for carrying fruits and vegetables</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Donate things we do not use, such as clothes, books, furniture, and food</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Buy and eat seasonal fruits and vegetables from local growers</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Repair leaking taps and pipes to avoid wasting water</a:t>
            </a:r>
            <a:endParaRPr lang="en-US" sz="2400" dirty="0">
              <a:solidFill>
                <a:schemeClr val="bg1"/>
              </a:solidFill>
              <a:latin typeface="Bahnschrift" panose="020B0502040204020203" charset="0"/>
              <a:cs typeface="Bahnschrift" panose="020B0502040204020203" charset="0"/>
            </a:endParaRPr>
          </a:p>
          <a:p>
            <a:pPr marL="294640" indent="-294640" algn="l">
              <a:lnSpc>
                <a:spcPct val="133000"/>
              </a:lnSpc>
              <a:buSzPct val="100000"/>
              <a:buChar char="•"/>
            </a:pPr>
            <a:r>
              <a:rPr lang="en-US" sz="2400" dirty="0">
                <a:solidFill>
                  <a:schemeClr val="bg1"/>
                </a:solidFill>
                <a:latin typeface="Bahnschrift" panose="020B0502040204020203" charset="0"/>
                <a:ea typeface="SimSun" panose="02010600030101010101" pitchFamily="2" charset="-122"/>
                <a:cs typeface="Bahnschrift" panose="020B0502040204020203" charset="0"/>
              </a:rPr>
              <a:t>Sort and treat garbage before disposing of it</a:t>
            </a:r>
            <a:endParaRPr lang="en-US" sz="2400" dirty="0">
              <a:solidFill>
                <a:schemeClr val="bg1"/>
              </a:solidFill>
              <a:latin typeface="Bahnschrift" panose="020B0502040204020203" charset="0"/>
              <a:ea typeface="SimSun" panose="02010600030101010101" pitchFamily="2" charset="-122"/>
              <a:cs typeface="Bahnschrift" panose="020B0502040204020203" charset="0"/>
            </a:endParaRPr>
          </a:p>
        </p:txBody>
      </p:sp>
      <p:pic>
        <p:nvPicPr>
          <p:cNvPr id="18" name="Image 1" descr="preencoded.png"/>
          <p:cNvPicPr>
            <a:picLocks noChangeAspect="1"/>
          </p:cNvPicPr>
          <p:nvPr/>
        </p:nvPicPr>
        <p:blipFill>
          <a:blip r:embed="rId3"/>
          <a:srcRect l="6289" t="6895" r="7499" b="6375"/>
          <a:stretch>
            <a:fillRect/>
          </a:stretch>
        </p:blipFill>
        <p:spPr>
          <a:xfrm>
            <a:off x="13259435" y="2684145"/>
            <a:ext cx="3108325" cy="28765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Freeform 3"/>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4" name="Freeform 4"/>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10" name="Freeform 10"/>
          <p:cNvSpPr/>
          <p:nvPr/>
        </p:nvSpPr>
        <p:spPr>
          <a:xfrm rot="-9018064" flipH="1">
            <a:off x="3741950"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1517303" flipH="1">
            <a:off x="13093544"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pic>
        <p:nvPicPr>
          <p:cNvPr id="12" name="Image 0" descr="preencoded.png"/>
          <p:cNvPicPr>
            <a:picLocks noChangeAspect="1"/>
          </p:cNvPicPr>
          <p:nvPr/>
        </p:nvPicPr>
        <p:blipFill>
          <a:blip r:embed="rId3"/>
          <a:stretch>
            <a:fillRect/>
          </a:stretch>
        </p:blipFill>
        <p:spPr>
          <a:xfrm>
            <a:off x="13532133" y="2096849"/>
            <a:ext cx="4382978" cy="6574631"/>
          </a:xfrm>
          <a:prstGeom prst="rect">
            <a:avLst/>
          </a:prstGeom>
        </p:spPr>
      </p:pic>
      <p:sp>
        <p:nvSpPr>
          <p:cNvPr id="13" name="Text 1"/>
          <p:cNvSpPr/>
          <p:nvPr/>
        </p:nvSpPr>
        <p:spPr>
          <a:xfrm>
            <a:off x="1919605" y="2096770"/>
            <a:ext cx="8176260" cy="735965"/>
          </a:xfrm>
          <a:prstGeom prst="rect">
            <a:avLst/>
          </a:prstGeom>
          <a:noFill/>
        </p:spPr>
        <p:txBody>
          <a:bodyPr wrap="square" lIns="0" tIns="0" rIns="0" bIns="0" rtlCol="0" anchor="t">
            <a:noAutofit/>
          </a:bodyPr>
          <a:lstStyle/>
          <a:p>
            <a:pPr marL="0" indent="0" algn="l">
              <a:lnSpc>
                <a:spcPct val="104000"/>
              </a:lnSpc>
              <a:buNone/>
            </a:pPr>
            <a:r>
              <a:rPr lang="en-US" sz="4800" b="1" dirty="0">
                <a:solidFill>
                  <a:schemeClr val="bg1"/>
                </a:solidFill>
                <a:ea typeface="SimSun" panose="02010600030101010101" pitchFamily="2" charset="-122"/>
                <a:cs typeface="+mn-lt"/>
              </a:rPr>
              <a:t>Life Below Water &amp; Life on Land</a:t>
            </a:r>
            <a:endParaRPr lang="en-US" sz="4800" b="1" dirty="0">
              <a:solidFill>
                <a:schemeClr val="bg1"/>
              </a:solidFill>
              <a:ea typeface="SimSun" panose="02010600030101010101" pitchFamily="2" charset="-122"/>
              <a:cs typeface="+mn-lt"/>
            </a:endParaRPr>
          </a:p>
        </p:txBody>
      </p:sp>
      <p:sp>
        <p:nvSpPr>
          <p:cNvPr id="14" name="Shape 2"/>
          <p:cNvSpPr/>
          <p:nvPr/>
        </p:nvSpPr>
        <p:spPr>
          <a:xfrm>
            <a:off x="1919605" y="3390900"/>
            <a:ext cx="5391785" cy="4359275"/>
          </a:xfrm>
          <a:prstGeom prst="roundRect">
            <a:avLst>
              <a:gd name="adj" fmla="val 5571"/>
            </a:avLst>
          </a:prstGeom>
          <a:solidFill>
            <a:srgbClr val="FFFFFF"/>
          </a:solidFill>
          <a:ln w="25399">
            <a:solidFill>
              <a:srgbClr val="FF7047"/>
            </a:solidFill>
            <a:prstDash val="solid"/>
          </a:ln>
        </p:spPr>
        <p:txBody>
          <a:bodyPr/>
          <a:p>
            <a:endParaRPr lang="en-US"/>
          </a:p>
        </p:txBody>
      </p:sp>
      <p:sp>
        <p:nvSpPr>
          <p:cNvPr id="15" name="Text 3"/>
          <p:cNvSpPr/>
          <p:nvPr/>
        </p:nvSpPr>
        <p:spPr>
          <a:xfrm>
            <a:off x="2133600" y="3605530"/>
            <a:ext cx="5177790" cy="511175"/>
          </a:xfrm>
          <a:prstGeom prst="rect">
            <a:avLst/>
          </a:prstGeom>
          <a:noFill/>
        </p:spPr>
        <p:txBody>
          <a:bodyPr wrap="square" lIns="0" tIns="0" rIns="0" bIns="0" rtlCol="0" anchor="t">
            <a:noAutofit/>
          </a:bodyPr>
          <a:lstStyle/>
          <a:p>
            <a:pPr marL="0" indent="0" algn="l">
              <a:lnSpc>
                <a:spcPct val="104000"/>
              </a:lnSpc>
              <a:buNone/>
            </a:pPr>
            <a:r>
              <a:rPr lang="en-US" sz="3200" dirty="0">
                <a:solidFill>
                  <a:srgbClr val="55575A"/>
                </a:solidFill>
                <a:latin typeface="Bahnschrift" panose="020B0502040204020203" charset="0"/>
                <a:ea typeface="SimSun" panose="02010600030101010101" pitchFamily="2" charset="-122"/>
                <a:cs typeface="Bahnschrift" panose="020B0502040204020203" charset="0"/>
              </a:rPr>
              <a:t>Protect Marine Ecosystems</a:t>
            </a:r>
            <a:endParaRPr lang="en-US" sz="32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16" name="Text 4"/>
          <p:cNvSpPr/>
          <p:nvPr/>
        </p:nvSpPr>
        <p:spPr>
          <a:xfrm>
            <a:off x="2133600" y="4309110"/>
            <a:ext cx="4635500" cy="2666365"/>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Tons of plastic is found in the seas, which is killing marine life. Protecting marine life and saving our oceans from pollution is necessary to preserve the marine life.</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17" name="Shape 5"/>
          <p:cNvSpPr/>
          <p:nvPr/>
        </p:nvSpPr>
        <p:spPr>
          <a:xfrm>
            <a:off x="7787005" y="3390900"/>
            <a:ext cx="5391785" cy="4359275"/>
          </a:xfrm>
          <a:prstGeom prst="roundRect">
            <a:avLst>
              <a:gd name="adj" fmla="val 5570"/>
            </a:avLst>
          </a:prstGeom>
          <a:solidFill>
            <a:srgbClr val="FFFFFF"/>
          </a:solidFill>
          <a:ln w="25399">
            <a:solidFill>
              <a:srgbClr val="FF7047"/>
            </a:solidFill>
            <a:prstDash val="solid"/>
          </a:ln>
        </p:spPr>
      </p:sp>
      <p:sp>
        <p:nvSpPr>
          <p:cNvPr id="18" name="Text 6"/>
          <p:cNvSpPr/>
          <p:nvPr/>
        </p:nvSpPr>
        <p:spPr>
          <a:xfrm>
            <a:off x="8001000" y="3605530"/>
            <a:ext cx="4635500" cy="433705"/>
          </a:xfrm>
          <a:prstGeom prst="rect">
            <a:avLst/>
          </a:prstGeom>
          <a:noFill/>
        </p:spPr>
        <p:txBody>
          <a:bodyPr wrap="none" lIns="0" tIns="0" rIns="0" bIns="0" rtlCol="0" anchor="t"/>
          <a:lstStyle/>
          <a:p>
            <a:pPr marL="0" indent="0" algn="l">
              <a:lnSpc>
                <a:spcPct val="104000"/>
              </a:lnSpc>
              <a:buNone/>
            </a:pPr>
            <a:r>
              <a:rPr lang="en-US" sz="3200" dirty="0">
                <a:solidFill>
                  <a:srgbClr val="55575A"/>
                </a:solidFill>
                <a:latin typeface="Bahnschrift" panose="020B0502040204020203" charset="0"/>
                <a:ea typeface="SimSun" panose="02010600030101010101" pitchFamily="2" charset="-122"/>
                <a:cs typeface="Bahnschrift" panose="020B0502040204020203" charset="0"/>
              </a:rPr>
              <a:t>Plant Trees</a:t>
            </a:r>
            <a:endParaRPr lang="en-US" sz="3200" dirty="0">
              <a:solidFill>
                <a:srgbClr val="55575A"/>
              </a:solidFill>
              <a:latin typeface="Bahnschrift" panose="020B0502040204020203" charset="0"/>
              <a:ea typeface="SimSun" panose="02010600030101010101" pitchFamily="2" charset="-122"/>
              <a:cs typeface="Bahnschrift" panose="020B0502040204020203" charset="0"/>
            </a:endParaRPr>
          </a:p>
        </p:txBody>
      </p:sp>
      <p:sp>
        <p:nvSpPr>
          <p:cNvPr id="19" name="Text 7"/>
          <p:cNvSpPr/>
          <p:nvPr/>
        </p:nvSpPr>
        <p:spPr>
          <a:xfrm>
            <a:off x="8015605" y="4110990"/>
            <a:ext cx="4744720" cy="2569210"/>
          </a:xfrm>
          <a:prstGeom prst="rect">
            <a:avLst/>
          </a:prstGeom>
          <a:noFill/>
        </p:spPr>
        <p:txBody>
          <a:bodyPr wrap="square" lIns="0" tIns="0" rIns="0" bIns="0" rtlCol="0" anchor="t">
            <a:noAutofit/>
          </a:bodyPr>
          <a:lstStyle/>
          <a:p>
            <a:pPr marL="0" indent="0" algn="l">
              <a:lnSpc>
                <a:spcPct val="133000"/>
              </a:lnSpc>
              <a:buNone/>
            </a:pPr>
            <a:r>
              <a:rPr lang="en-US" sz="2400" dirty="0">
                <a:solidFill>
                  <a:srgbClr val="55575A"/>
                </a:solidFill>
                <a:latin typeface="Bahnschrift" panose="020B0502040204020203" charset="0"/>
                <a:ea typeface="SimSun" panose="02010600030101010101" pitchFamily="2" charset="-122"/>
                <a:cs typeface="Bahnschrift" panose="020B0502040204020203" charset="0"/>
              </a:rPr>
              <a:t>Cutting of trees is leading to soil erosion and making land dry and unusable for cultivation. Planting more trees to replace the ones that we have cut is an important step towards sustainable development.</a:t>
            </a:r>
            <a:endParaRPr lang="en-US" sz="2400" dirty="0">
              <a:solidFill>
                <a:srgbClr val="55575A"/>
              </a:solidFill>
              <a:latin typeface="Bahnschrift" panose="020B0502040204020203" charset="0"/>
              <a:ea typeface="SimSun" panose="02010600030101010101" pitchFamily="2" charset="-122"/>
              <a:cs typeface="Bahnschrift" panose="020B0502040204020203"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3032883" y="6889587"/>
            <a:ext cx="7098507" cy="3710827"/>
          </a:xfrm>
          <a:custGeom>
            <a:avLst/>
            <a:gdLst/>
            <a:ahLst/>
            <a:cxnLst/>
            <a:rect l="l" t="t" r="r" b="b"/>
            <a:pathLst>
              <a:path w="7098507" h="3710827">
                <a:moveTo>
                  <a:pt x="7098507" y="0"/>
                </a:moveTo>
                <a:lnTo>
                  <a:pt x="0" y="0"/>
                </a:lnTo>
                <a:lnTo>
                  <a:pt x="0" y="3710827"/>
                </a:lnTo>
                <a:lnTo>
                  <a:pt x="7098507" y="3710827"/>
                </a:lnTo>
                <a:lnTo>
                  <a:pt x="7098507" y="0"/>
                </a:lnTo>
                <a:close/>
              </a:path>
            </a:pathLst>
          </a:custGeom>
          <a:blipFill>
            <a:blip r:embed="rId1"/>
            <a:stretch>
              <a:fillRect t="-90972"/>
            </a:stretch>
          </a:blipFill>
        </p:spPr>
      </p:sp>
      <p:sp>
        <p:nvSpPr>
          <p:cNvPr id="3" name="Freeform 3"/>
          <p:cNvSpPr/>
          <p:nvPr/>
        </p:nvSpPr>
        <p:spPr>
          <a:xfrm flipV="1">
            <a:off x="-1843390" y="-313414"/>
            <a:ext cx="8499905" cy="4443425"/>
          </a:xfrm>
          <a:custGeom>
            <a:avLst/>
            <a:gdLst/>
            <a:ahLst/>
            <a:cxnLst/>
            <a:rect l="l" t="t" r="r" b="b"/>
            <a:pathLst>
              <a:path w="8499905" h="4443425">
                <a:moveTo>
                  <a:pt x="0" y="4443424"/>
                </a:moveTo>
                <a:lnTo>
                  <a:pt x="8499905" y="4443424"/>
                </a:lnTo>
                <a:lnTo>
                  <a:pt x="8499905" y="0"/>
                </a:lnTo>
                <a:lnTo>
                  <a:pt x="0" y="0"/>
                </a:lnTo>
                <a:lnTo>
                  <a:pt x="0" y="4443424"/>
                </a:lnTo>
                <a:close/>
              </a:path>
            </a:pathLst>
          </a:custGeom>
          <a:blipFill>
            <a:blip r:embed="rId1"/>
            <a:stretch>
              <a:fillRect t="-90972"/>
            </a:stretch>
          </a:blipFill>
        </p:spPr>
      </p:sp>
      <p:sp>
        <p:nvSpPr>
          <p:cNvPr id="10" name="Freeform 10"/>
          <p:cNvSpPr/>
          <p:nvPr/>
        </p:nvSpPr>
        <p:spPr>
          <a:xfrm rot="6029450" flipH="1">
            <a:off x="1108090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4" name="Rounded Rectangle 3"/>
          <p:cNvSpPr/>
          <p:nvPr/>
        </p:nvSpPr>
        <p:spPr>
          <a:xfrm>
            <a:off x="3429000" y="2019300"/>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1. Give any two examples of how individual choices and behaviours can contribute in achieving sustainable development.  [2 marks]</a:t>
            </a:r>
            <a:endParaRPr lang="en-US" altLang="en-US" sz="2800">
              <a:solidFill>
                <a:schemeClr val="tx1"/>
              </a:solidFill>
            </a:endParaRPr>
          </a:p>
        </p:txBody>
      </p:sp>
      <p:sp>
        <p:nvSpPr>
          <p:cNvPr id="5" name="Rounded Rectangle 4"/>
          <p:cNvSpPr/>
          <p:nvPr/>
        </p:nvSpPr>
        <p:spPr>
          <a:xfrm>
            <a:off x="3352800" y="4358005"/>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Any two examples, such as:</a:t>
            </a:r>
            <a:endParaRPr lang="en-US" altLang="en-US" sz="2800">
              <a:solidFill>
                <a:schemeClr val="tx1"/>
              </a:solidFill>
            </a:endParaRPr>
          </a:p>
          <a:p>
            <a:pPr algn="ctr"/>
            <a:r>
              <a:rPr lang="en-US" altLang="en-US" sz="2800">
                <a:solidFill>
                  <a:schemeClr val="tx1"/>
                </a:solidFill>
              </a:rPr>
              <a:t>(i) Reducing, reusing and recycling paper plastic, glass and water instead of discarding them. </a:t>
            </a:r>
            <a:endParaRPr lang="en-US" altLang="en-US" sz="2800">
              <a:solidFill>
                <a:schemeClr val="tx1"/>
              </a:solidFill>
            </a:endParaRPr>
          </a:p>
          <a:p>
            <a:pPr algn="ctr"/>
            <a:r>
              <a:rPr lang="en-US" altLang="en-US" sz="2800">
                <a:solidFill>
                  <a:schemeClr val="tx1"/>
                </a:solidFill>
              </a:rPr>
              <a:t>(ii) Using public transport, cycling or car-pooling instead of using private vehicles for every trip, to reduce fuel consumption and pollution.</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Freeform 3"/>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4" name="Freeform 4"/>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10" name="Freeform 10"/>
          <p:cNvSpPr/>
          <p:nvPr/>
        </p:nvSpPr>
        <p:spPr>
          <a:xfrm rot="-9018064" flipH="1">
            <a:off x="3741950"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1517303" flipH="1">
            <a:off x="13093544"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2" name="Rounded Rectangle 1"/>
          <p:cNvSpPr/>
          <p:nvPr/>
        </p:nvSpPr>
        <p:spPr>
          <a:xfrm>
            <a:off x="3429000" y="1585595"/>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2. List any two Green Skills that can contribute to a sustainable environment.  [2 marks]</a:t>
            </a:r>
            <a:endParaRPr lang="en-US" altLang="en-US" sz="2800">
              <a:solidFill>
                <a:schemeClr val="tx1"/>
              </a:solidFill>
            </a:endParaRPr>
          </a:p>
        </p:txBody>
      </p:sp>
      <p:sp>
        <p:nvSpPr>
          <p:cNvPr id="5" name="Rounded Rectangle 4"/>
          <p:cNvSpPr/>
          <p:nvPr/>
        </p:nvSpPr>
        <p:spPr>
          <a:xfrm>
            <a:off x="3352800" y="3924300"/>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Any two, such as:</a:t>
            </a:r>
            <a:endParaRPr lang="en-US" altLang="en-US" sz="2800">
              <a:solidFill>
                <a:schemeClr val="tx1"/>
              </a:solidFill>
            </a:endParaRPr>
          </a:p>
          <a:p>
            <a:pPr algn="ctr"/>
            <a:r>
              <a:rPr lang="en-US" altLang="en-US" sz="2800">
                <a:solidFill>
                  <a:schemeClr val="tx1"/>
                </a:solidFill>
              </a:rPr>
              <a:t>(i) Efficient use and conservation of resources like water and electricity.</a:t>
            </a:r>
            <a:endParaRPr lang="en-US" altLang="en-US" sz="2800">
              <a:solidFill>
                <a:schemeClr val="tx1"/>
              </a:solidFill>
            </a:endParaRPr>
          </a:p>
          <a:p>
            <a:pPr algn="ctr"/>
            <a:r>
              <a:rPr lang="en-US" altLang="en-US" sz="2800">
                <a:solidFill>
                  <a:schemeClr val="tx1"/>
                </a:solidFill>
              </a:rPr>
              <a:t>(ii) Sustainable/organic farming practices.</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3032883" y="6889587"/>
            <a:ext cx="7098507" cy="3710827"/>
          </a:xfrm>
          <a:custGeom>
            <a:avLst/>
            <a:gdLst/>
            <a:ahLst/>
            <a:cxnLst/>
            <a:rect l="l" t="t" r="r" b="b"/>
            <a:pathLst>
              <a:path w="7098507" h="3710827">
                <a:moveTo>
                  <a:pt x="7098507" y="0"/>
                </a:moveTo>
                <a:lnTo>
                  <a:pt x="0" y="0"/>
                </a:lnTo>
                <a:lnTo>
                  <a:pt x="0" y="3710827"/>
                </a:lnTo>
                <a:lnTo>
                  <a:pt x="7098507" y="3710827"/>
                </a:lnTo>
                <a:lnTo>
                  <a:pt x="7098507" y="0"/>
                </a:lnTo>
                <a:close/>
              </a:path>
            </a:pathLst>
          </a:custGeom>
          <a:blipFill>
            <a:blip r:embed="rId1"/>
            <a:stretch>
              <a:fillRect t="-90972"/>
            </a:stretch>
          </a:blipFill>
        </p:spPr>
      </p:sp>
      <p:sp>
        <p:nvSpPr>
          <p:cNvPr id="3" name="Freeform 3"/>
          <p:cNvSpPr/>
          <p:nvPr/>
        </p:nvSpPr>
        <p:spPr>
          <a:xfrm flipV="1">
            <a:off x="-1843390" y="-313414"/>
            <a:ext cx="8499905" cy="4443425"/>
          </a:xfrm>
          <a:custGeom>
            <a:avLst/>
            <a:gdLst/>
            <a:ahLst/>
            <a:cxnLst/>
            <a:rect l="l" t="t" r="r" b="b"/>
            <a:pathLst>
              <a:path w="8499905" h="4443425">
                <a:moveTo>
                  <a:pt x="0" y="4443424"/>
                </a:moveTo>
                <a:lnTo>
                  <a:pt x="8499905" y="4443424"/>
                </a:lnTo>
                <a:lnTo>
                  <a:pt x="8499905" y="0"/>
                </a:lnTo>
                <a:lnTo>
                  <a:pt x="0" y="0"/>
                </a:lnTo>
                <a:lnTo>
                  <a:pt x="0" y="4443424"/>
                </a:lnTo>
                <a:close/>
              </a:path>
            </a:pathLst>
          </a:custGeom>
          <a:blipFill>
            <a:blip r:embed="rId1"/>
            <a:stretch>
              <a:fillRect t="-90972"/>
            </a:stretch>
          </a:blipFill>
        </p:spPr>
      </p:sp>
      <p:sp>
        <p:nvSpPr>
          <p:cNvPr id="10" name="Freeform 10"/>
          <p:cNvSpPr/>
          <p:nvPr/>
        </p:nvSpPr>
        <p:spPr>
          <a:xfrm rot="6029450" flipH="1">
            <a:off x="1108090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4" name="Rounded Rectangle 3"/>
          <p:cNvSpPr/>
          <p:nvPr/>
        </p:nvSpPr>
        <p:spPr>
          <a:xfrm>
            <a:off x="3429000" y="2019300"/>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3. List any three ways in which an individual can contribute to sustainable development.  [3 marks]</a:t>
            </a:r>
            <a:endParaRPr lang="en-US" altLang="en-US" sz="2800">
              <a:solidFill>
                <a:schemeClr val="tx1"/>
              </a:solidFill>
            </a:endParaRPr>
          </a:p>
        </p:txBody>
      </p:sp>
      <p:sp>
        <p:nvSpPr>
          <p:cNvPr id="5" name="Rounded Rectangle 4"/>
          <p:cNvSpPr/>
          <p:nvPr/>
        </p:nvSpPr>
        <p:spPr>
          <a:xfrm>
            <a:off x="3352800" y="4358005"/>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Any three:</a:t>
            </a:r>
            <a:endParaRPr lang="en-US" altLang="en-US" sz="2800">
              <a:solidFill>
                <a:schemeClr val="tx1"/>
              </a:solidFill>
            </a:endParaRPr>
          </a:p>
          <a:p>
            <a:pPr algn="ctr"/>
            <a:r>
              <a:rPr lang="en-US" altLang="en-US" sz="2800">
                <a:solidFill>
                  <a:schemeClr val="tx1"/>
                </a:solidFill>
              </a:rPr>
              <a:t>(i) Reuse paper, glass, plastic and water rather than discarding them.</a:t>
            </a:r>
            <a:endParaRPr lang="en-US" altLang="en-US" sz="2800">
              <a:solidFill>
                <a:schemeClr val="tx1"/>
              </a:solidFill>
            </a:endParaRPr>
          </a:p>
          <a:p>
            <a:pPr algn="ctr"/>
            <a:r>
              <a:rPr lang="en-US" altLang="en-US" sz="2800">
                <a:solidFill>
                  <a:schemeClr val="tx1"/>
                </a:solidFill>
              </a:rPr>
              <a:t>(ii) Carry cloth bags instead of using plastic bags.</a:t>
            </a:r>
            <a:endParaRPr lang="en-US" altLang="en-US" sz="2800">
              <a:solidFill>
                <a:schemeClr val="tx1"/>
              </a:solidFill>
            </a:endParaRPr>
          </a:p>
          <a:p>
            <a:pPr algn="ctr"/>
            <a:r>
              <a:rPr lang="en-US" altLang="en-US" sz="2800">
                <a:solidFill>
                  <a:schemeClr val="tx1"/>
                </a:solidFill>
              </a:rPr>
              <a:t>(iii) Donate unused clothes, books, furniture or food.</a:t>
            </a:r>
            <a:endParaRPr lang="en-US" altLang="en-US" sz="2800">
              <a:solidFill>
                <a:schemeClr val="tx1"/>
              </a:solidFill>
            </a:endParaRPr>
          </a:p>
          <a:p>
            <a:pPr algn="ctr"/>
            <a:r>
              <a:rPr lang="en-US" altLang="en-US" sz="2800">
                <a:solidFill>
                  <a:schemeClr val="tx1"/>
                </a:solidFill>
              </a:rPr>
              <a:t>(iv) Buy and eat seasonal, locally-grown fruits and vegetables.</a:t>
            </a:r>
            <a:endParaRPr lang="en-US" altLang="en-US" sz="2800">
              <a:solidFill>
                <a:schemeClr val="tx1"/>
              </a:solidFill>
            </a:endParaRPr>
          </a:p>
          <a:p>
            <a:pPr algn="ctr"/>
            <a:r>
              <a:rPr lang="en-US" altLang="en-US" sz="2800">
                <a:solidFill>
                  <a:schemeClr val="tx1"/>
                </a:solidFill>
              </a:rPr>
              <a:t>(v) Repair leaking taps and pipes to avoid wasting water.</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Freeform 3"/>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4" name="Freeform 4"/>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10" name="Freeform 10"/>
          <p:cNvSpPr/>
          <p:nvPr/>
        </p:nvSpPr>
        <p:spPr>
          <a:xfrm rot="-9018064" flipH="1">
            <a:off x="3741950"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1517303" flipH="1">
            <a:off x="13093544"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2" name="Rounded Rectangle 1"/>
          <p:cNvSpPr/>
          <p:nvPr/>
        </p:nvSpPr>
        <p:spPr>
          <a:xfrm>
            <a:off x="3429000" y="1585595"/>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4. How can efficient use of electricity help in sustainable development? Give any two points.  [2 marks]</a:t>
            </a:r>
            <a:endParaRPr lang="en-US" altLang="en-US" sz="2800">
              <a:solidFill>
                <a:schemeClr val="tx1"/>
              </a:solidFill>
            </a:endParaRPr>
          </a:p>
        </p:txBody>
      </p:sp>
      <p:sp>
        <p:nvSpPr>
          <p:cNvPr id="5" name="Rounded Rectangle 4"/>
          <p:cNvSpPr/>
          <p:nvPr/>
        </p:nvSpPr>
        <p:spPr>
          <a:xfrm>
            <a:off x="3352800" y="3924300"/>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 (i) Turning off lights and unplugging appliances when not in use reduces unnecessary consumption of electricity, most of which is generated from fossil fuels. </a:t>
            </a:r>
            <a:endParaRPr lang="en-US" altLang="en-US" sz="2800">
              <a:solidFill>
                <a:schemeClr val="tx1"/>
              </a:solidFill>
            </a:endParaRPr>
          </a:p>
          <a:p>
            <a:pPr algn="ctr"/>
            <a:r>
              <a:rPr lang="en-US" altLang="en-US" sz="2800">
                <a:solidFill>
                  <a:schemeClr val="tx1"/>
                </a:solidFill>
              </a:rPr>
              <a:t>(ii) Choosing renewable, clean sources of energy such as solar power reduces dependence on non-renewable resources and lowers pollution and carbon emissions.</a:t>
            </a:r>
            <a:endParaRPr lang="en-US" altLang="en-US" sz="2800">
              <a:solidFill>
                <a:schemeClr val="tx1"/>
              </a:solidFill>
            </a:endParaRPr>
          </a:p>
          <a:p>
            <a:pPr algn="ct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3032883" y="6889587"/>
            <a:ext cx="7098507" cy="3710827"/>
          </a:xfrm>
          <a:custGeom>
            <a:avLst/>
            <a:gdLst/>
            <a:ahLst/>
            <a:cxnLst/>
            <a:rect l="l" t="t" r="r" b="b"/>
            <a:pathLst>
              <a:path w="7098507" h="3710827">
                <a:moveTo>
                  <a:pt x="7098507" y="0"/>
                </a:moveTo>
                <a:lnTo>
                  <a:pt x="0" y="0"/>
                </a:lnTo>
                <a:lnTo>
                  <a:pt x="0" y="3710827"/>
                </a:lnTo>
                <a:lnTo>
                  <a:pt x="7098507" y="3710827"/>
                </a:lnTo>
                <a:lnTo>
                  <a:pt x="7098507" y="0"/>
                </a:lnTo>
                <a:close/>
              </a:path>
            </a:pathLst>
          </a:custGeom>
          <a:blipFill>
            <a:blip r:embed="rId1"/>
            <a:stretch>
              <a:fillRect t="-90972"/>
            </a:stretch>
          </a:blipFill>
        </p:spPr>
      </p:sp>
      <p:sp>
        <p:nvSpPr>
          <p:cNvPr id="3" name="Freeform 3"/>
          <p:cNvSpPr/>
          <p:nvPr/>
        </p:nvSpPr>
        <p:spPr>
          <a:xfrm flipV="1">
            <a:off x="-1843390" y="-313414"/>
            <a:ext cx="8499905" cy="4443425"/>
          </a:xfrm>
          <a:custGeom>
            <a:avLst/>
            <a:gdLst/>
            <a:ahLst/>
            <a:cxnLst/>
            <a:rect l="l" t="t" r="r" b="b"/>
            <a:pathLst>
              <a:path w="8499905" h="4443425">
                <a:moveTo>
                  <a:pt x="0" y="4443424"/>
                </a:moveTo>
                <a:lnTo>
                  <a:pt x="8499905" y="4443424"/>
                </a:lnTo>
                <a:lnTo>
                  <a:pt x="8499905" y="0"/>
                </a:lnTo>
                <a:lnTo>
                  <a:pt x="0" y="0"/>
                </a:lnTo>
                <a:lnTo>
                  <a:pt x="0" y="4443424"/>
                </a:lnTo>
                <a:close/>
              </a:path>
            </a:pathLst>
          </a:custGeom>
          <a:blipFill>
            <a:blip r:embed="rId1"/>
            <a:stretch>
              <a:fillRect t="-90972"/>
            </a:stretch>
          </a:blipFill>
        </p:spPr>
      </p:sp>
      <p:sp>
        <p:nvSpPr>
          <p:cNvPr id="10" name="Freeform 10"/>
          <p:cNvSpPr/>
          <p:nvPr/>
        </p:nvSpPr>
        <p:spPr>
          <a:xfrm rot="6029450" flipH="1">
            <a:off x="1108090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4" name="Rounded Rectangle 3"/>
          <p:cNvSpPr/>
          <p:nvPr/>
        </p:nvSpPr>
        <p:spPr>
          <a:xfrm>
            <a:off x="3429000" y="2019300"/>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5. Suggest any two measures for water management at the individual/household level.  [2 marks]</a:t>
            </a:r>
            <a:endParaRPr lang="en-US" altLang="en-US" sz="2800">
              <a:solidFill>
                <a:schemeClr val="tx1"/>
              </a:solidFill>
            </a:endParaRPr>
          </a:p>
        </p:txBody>
      </p:sp>
      <p:sp>
        <p:nvSpPr>
          <p:cNvPr id="5" name="Rounded Rectangle 4"/>
          <p:cNvSpPr/>
          <p:nvPr/>
        </p:nvSpPr>
        <p:spPr>
          <a:xfrm>
            <a:off x="3352800" y="4358005"/>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(i) Use water wisely; turn off the tap when not in use. </a:t>
            </a:r>
            <a:endParaRPr lang="en-US" altLang="en-US" sz="2800">
              <a:solidFill>
                <a:schemeClr val="tx1"/>
              </a:solidFill>
            </a:endParaRPr>
          </a:p>
          <a:p>
            <a:pPr algn="ctr"/>
            <a:r>
              <a:rPr lang="en-US" altLang="en-US" sz="2800">
                <a:solidFill>
                  <a:schemeClr val="tx1"/>
                </a:solidFill>
              </a:rPr>
              <a:t>(ii) Get leaking taps and pipes fixed immediately, and treat waste/drain water properly before it is allowed to flow into local water bodies</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Freeform 3"/>
          <p:cNvSpPr/>
          <p:nvPr/>
        </p:nvSpPr>
        <p:spPr>
          <a:xfrm flipH="1" flipV="1">
            <a:off x="12569583" y="-313414"/>
            <a:ext cx="7935996" cy="4148634"/>
          </a:xfrm>
          <a:custGeom>
            <a:avLst/>
            <a:gdLst/>
            <a:ahLst/>
            <a:cxnLst/>
            <a:rect l="l" t="t" r="r" b="b"/>
            <a:pathLst>
              <a:path w="7935996" h="4148634">
                <a:moveTo>
                  <a:pt x="7935996" y="4148634"/>
                </a:moveTo>
                <a:lnTo>
                  <a:pt x="0" y="4148634"/>
                </a:lnTo>
                <a:lnTo>
                  <a:pt x="0" y="0"/>
                </a:lnTo>
                <a:lnTo>
                  <a:pt x="7935996" y="0"/>
                </a:lnTo>
                <a:lnTo>
                  <a:pt x="7935996" y="4148634"/>
                </a:lnTo>
                <a:close/>
              </a:path>
            </a:pathLst>
          </a:custGeom>
          <a:blipFill>
            <a:blip r:embed="rId1"/>
            <a:stretch>
              <a:fillRect t="-90972"/>
            </a:stretch>
          </a:blipFill>
        </p:spPr>
      </p:sp>
      <p:sp>
        <p:nvSpPr>
          <p:cNvPr id="4" name="Freeform 4"/>
          <p:cNvSpPr/>
          <p:nvPr/>
        </p:nvSpPr>
        <p:spPr>
          <a:xfrm>
            <a:off x="-2217579" y="6451780"/>
            <a:ext cx="7935996" cy="4148634"/>
          </a:xfrm>
          <a:custGeom>
            <a:avLst/>
            <a:gdLst/>
            <a:ahLst/>
            <a:cxnLst/>
            <a:rect l="l" t="t" r="r" b="b"/>
            <a:pathLst>
              <a:path w="7935996" h="4148634">
                <a:moveTo>
                  <a:pt x="0" y="0"/>
                </a:moveTo>
                <a:lnTo>
                  <a:pt x="7935996" y="0"/>
                </a:lnTo>
                <a:lnTo>
                  <a:pt x="7935996" y="4148634"/>
                </a:lnTo>
                <a:lnTo>
                  <a:pt x="0" y="4148634"/>
                </a:lnTo>
                <a:lnTo>
                  <a:pt x="0" y="0"/>
                </a:lnTo>
                <a:close/>
              </a:path>
            </a:pathLst>
          </a:custGeom>
          <a:blipFill>
            <a:blip r:embed="rId1"/>
            <a:stretch>
              <a:fillRect t="-90972"/>
            </a:stretch>
          </a:blipFill>
        </p:spPr>
      </p:sp>
      <p:sp>
        <p:nvSpPr>
          <p:cNvPr id="10" name="Freeform 10"/>
          <p:cNvSpPr/>
          <p:nvPr/>
        </p:nvSpPr>
        <p:spPr>
          <a:xfrm rot="-9018064" flipH="1">
            <a:off x="3741950" y="-804551"/>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1517303" flipH="1">
            <a:off x="13093544" y="8420324"/>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2" name="Rounded Rectangle 1"/>
          <p:cNvSpPr/>
          <p:nvPr/>
        </p:nvSpPr>
        <p:spPr>
          <a:xfrm>
            <a:off x="3429000" y="1638300"/>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6. What steps can be taken to save forests from being cut down? (Any two)  [2 marks]</a:t>
            </a:r>
            <a:endParaRPr lang="en-US" altLang="en-US" sz="2800">
              <a:solidFill>
                <a:schemeClr val="tx1"/>
              </a:solidFill>
            </a:endParaRPr>
          </a:p>
        </p:txBody>
      </p:sp>
      <p:sp>
        <p:nvSpPr>
          <p:cNvPr id="5" name="Rounded Rectangle 4"/>
          <p:cNvSpPr/>
          <p:nvPr/>
        </p:nvSpPr>
        <p:spPr>
          <a:xfrm>
            <a:off x="3352800" y="3924300"/>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(i) Save and recycle paper so that fewer trees need to be cut for paper production. </a:t>
            </a:r>
            <a:endParaRPr lang="en-US" altLang="en-US" sz="2800">
              <a:solidFill>
                <a:schemeClr val="tx1"/>
              </a:solidFill>
            </a:endParaRPr>
          </a:p>
          <a:p>
            <a:pPr algn="ctr"/>
            <a:r>
              <a:rPr lang="en-US" altLang="en-US" sz="2800">
                <a:solidFill>
                  <a:schemeClr val="tx1"/>
                </a:solidFill>
              </a:rPr>
              <a:t>(ii) Avoid buying products made from wild animals (leather, fur, ivory) that drive deforestation, and collect forest produce like honey without destroying habitats such as beehives.</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3032883" y="6889587"/>
            <a:ext cx="7098507" cy="3710827"/>
          </a:xfrm>
          <a:custGeom>
            <a:avLst/>
            <a:gdLst/>
            <a:ahLst/>
            <a:cxnLst/>
            <a:rect l="l" t="t" r="r" b="b"/>
            <a:pathLst>
              <a:path w="7098507" h="3710827">
                <a:moveTo>
                  <a:pt x="7098507" y="0"/>
                </a:moveTo>
                <a:lnTo>
                  <a:pt x="0" y="0"/>
                </a:lnTo>
                <a:lnTo>
                  <a:pt x="0" y="3710827"/>
                </a:lnTo>
                <a:lnTo>
                  <a:pt x="7098507" y="3710827"/>
                </a:lnTo>
                <a:lnTo>
                  <a:pt x="7098507" y="0"/>
                </a:lnTo>
                <a:close/>
              </a:path>
            </a:pathLst>
          </a:custGeom>
          <a:blipFill>
            <a:blip r:embed="rId1"/>
            <a:stretch>
              <a:fillRect t="-90972"/>
            </a:stretch>
          </a:blipFill>
        </p:spPr>
      </p:sp>
      <p:sp>
        <p:nvSpPr>
          <p:cNvPr id="3" name="Freeform 3"/>
          <p:cNvSpPr/>
          <p:nvPr/>
        </p:nvSpPr>
        <p:spPr>
          <a:xfrm flipV="1">
            <a:off x="-1843390" y="-313414"/>
            <a:ext cx="8499905" cy="4443425"/>
          </a:xfrm>
          <a:custGeom>
            <a:avLst/>
            <a:gdLst/>
            <a:ahLst/>
            <a:cxnLst/>
            <a:rect l="l" t="t" r="r" b="b"/>
            <a:pathLst>
              <a:path w="8499905" h="4443425">
                <a:moveTo>
                  <a:pt x="0" y="4443424"/>
                </a:moveTo>
                <a:lnTo>
                  <a:pt x="8499905" y="4443424"/>
                </a:lnTo>
                <a:lnTo>
                  <a:pt x="8499905" y="0"/>
                </a:lnTo>
                <a:lnTo>
                  <a:pt x="0" y="0"/>
                </a:lnTo>
                <a:lnTo>
                  <a:pt x="0" y="4443424"/>
                </a:lnTo>
                <a:close/>
              </a:path>
            </a:pathLst>
          </a:custGeom>
          <a:blipFill>
            <a:blip r:embed="rId1"/>
            <a:stretch>
              <a:fillRect t="-90972"/>
            </a:stretch>
          </a:blipFill>
        </p:spPr>
      </p:sp>
      <p:sp>
        <p:nvSpPr>
          <p:cNvPr id="10" name="Freeform 10"/>
          <p:cNvSpPr/>
          <p:nvPr/>
        </p:nvSpPr>
        <p:spPr>
          <a:xfrm rot="6029450" flipH="1">
            <a:off x="1108090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1" name="Freeform 11"/>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4" name="Rounded Rectangle 3"/>
          <p:cNvSpPr/>
          <p:nvPr/>
        </p:nvSpPr>
        <p:spPr>
          <a:xfrm>
            <a:off x="3429000" y="2019300"/>
            <a:ext cx="11386185" cy="1674495"/>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7. Why should polluting industries be relocated away from populated/city areas?  [2 marks]</a:t>
            </a:r>
            <a:endParaRPr lang="en-US" altLang="en-US" sz="2800">
              <a:solidFill>
                <a:schemeClr val="tx1"/>
              </a:solidFill>
            </a:endParaRPr>
          </a:p>
        </p:txBody>
      </p:sp>
      <p:sp>
        <p:nvSpPr>
          <p:cNvPr id="5" name="Rounded Rectangle 4"/>
          <p:cNvSpPr/>
          <p:nvPr/>
        </p:nvSpPr>
        <p:spPr>
          <a:xfrm>
            <a:off x="3352800" y="4358005"/>
            <a:ext cx="11386185" cy="4683760"/>
          </a:xfrm>
          <a:prstGeom prst="roundRect">
            <a:avLst/>
          </a:prstGeom>
          <a:solidFill>
            <a:schemeClr val="accent3">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en-US" sz="2800">
                <a:solidFill>
                  <a:schemeClr val="tx1"/>
                </a:solidFill>
              </a:rPr>
              <a:t>Polluting industries release waste into air and water near where people live, contaminating resources that people and animals depend on for drinking and daily use, which harms public health over time. Relocating them away from populated areas reduces this direct exposure and helps protect the health of city residents.</a:t>
            </a:r>
            <a:endParaRPr lang="en-US" altLang="en-US" sz="28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376038">
                <a:alpha val="100000"/>
              </a:srgbClr>
            </a:gs>
            <a:gs pos="100000">
              <a:srgbClr val="25422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a:off x="12195394" y="6852340"/>
            <a:ext cx="7935996" cy="3748075"/>
          </a:xfrm>
          <a:custGeom>
            <a:avLst/>
            <a:gdLst/>
            <a:ahLst/>
            <a:cxnLst/>
            <a:rect l="l" t="t" r="r" b="b"/>
            <a:pathLst>
              <a:path w="7935996" h="3748075">
                <a:moveTo>
                  <a:pt x="7935996" y="0"/>
                </a:moveTo>
                <a:lnTo>
                  <a:pt x="0" y="0"/>
                </a:lnTo>
                <a:lnTo>
                  <a:pt x="0" y="3748074"/>
                </a:lnTo>
                <a:lnTo>
                  <a:pt x="7935996" y="3748074"/>
                </a:lnTo>
                <a:lnTo>
                  <a:pt x="7935996" y="0"/>
                </a:lnTo>
                <a:close/>
              </a:path>
            </a:pathLst>
          </a:custGeom>
          <a:blipFill>
            <a:blip r:embed="rId1"/>
            <a:stretch>
              <a:fillRect t="-111382"/>
            </a:stretch>
          </a:blipFill>
        </p:spPr>
      </p:sp>
      <p:sp>
        <p:nvSpPr>
          <p:cNvPr id="3" name="Freeform 3"/>
          <p:cNvSpPr/>
          <p:nvPr/>
        </p:nvSpPr>
        <p:spPr>
          <a:xfrm flipV="1">
            <a:off x="-1843390" y="-313414"/>
            <a:ext cx="7935996" cy="4148634"/>
          </a:xfrm>
          <a:custGeom>
            <a:avLst/>
            <a:gdLst/>
            <a:ahLst/>
            <a:cxnLst/>
            <a:rect l="l" t="t" r="r" b="b"/>
            <a:pathLst>
              <a:path w="7935996" h="4148634">
                <a:moveTo>
                  <a:pt x="0" y="4148634"/>
                </a:moveTo>
                <a:lnTo>
                  <a:pt x="7935996" y="4148634"/>
                </a:lnTo>
                <a:lnTo>
                  <a:pt x="7935996" y="0"/>
                </a:lnTo>
                <a:lnTo>
                  <a:pt x="0" y="0"/>
                </a:lnTo>
                <a:lnTo>
                  <a:pt x="0" y="4148634"/>
                </a:lnTo>
                <a:close/>
              </a:path>
            </a:pathLst>
          </a:custGeom>
          <a:blipFill>
            <a:blip r:embed="rId1"/>
            <a:stretch>
              <a:fillRect t="-90972"/>
            </a:stretch>
          </a:blipFill>
        </p:spPr>
      </p:sp>
      <p:sp>
        <p:nvSpPr>
          <p:cNvPr id="17" name="Freeform 17"/>
          <p:cNvSpPr/>
          <p:nvPr/>
        </p:nvSpPr>
        <p:spPr>
          <a:xfrm rot="6029450" flipH="1">
            <a:off x="12205176" y="-1030340"/>
            <a:ext cx="1641932" cy="2669808"/>
          </a:xfrm>
          <a:custGeom>
            <a:avLst/>
            <a:gdLst/>
            <a:ahLst/>
            <a:cxnLst/>
            <a:rect l="l" t="t" r="r" b="b"/>
            <a:pathLst>
              <a:path w="1641932" h="2669808">
                <a:moveTo>
                  <a:pt x="1641932" y="0"/>
                </a:moveTo>
                <a:lnTo>
                  <a:pt x="0" y="0"/>
                </a:lnTo>
                <a:lnTo>
                  <a:pt x="0" y="2669809"/>
                </a:lnTo>
                <a:lnTo>
                  <a:pt x="1641932" y="2669809"/>
                </a:lnTo>
                <a:lnTo>
                  <a:pt x="1641932" y="0"/>
                </a:lnTo>
                <a:close/>
              </a:path>
            </a:pathLst>
          </a:custGeom>
          <a:blipFill>
            <a:blip r:embed="rId2"/>
            <a:stretch>
              <a:fillRect/>
            </a:stretch>
          </a:blipFill>
        </p:spPr>
      </p:sp>
      <p:sp>
        <p:nvSpPr>
          <p:cNvPr id="18" name="Freeform 18"/>
          <p:cNvSpPr/>
          <p:nvPr/>
        </p:nvSpPr>
        <p:spPr>
          <a:xfrm rot="2292983" flipH="1">
            <a:off x="3800808" y="8747877"/>
            <a:ext cx="1641932" cy="2669808"/>
          </a:xfrm>
          <a:custGeom>
            <a:avLst/>
            <a:gdLst/>
            <a:ahLst/>
            <a:cxnLst/>
            <a:rect l="l" t="t" r="r" b="b"/>
            <a:pathLst>
              <a:path w="1641932" h="2669808">
                <a:moveTo>
                  <a:pt x="1641932" y="0"/>
                </a:moveTo>
                <a:lnTo>
                  <a:pt x="0" y="0"/>
                </a:lnTo>
                <a:lnTo>
                  <a:pt x="0" y="2669808"/>
                </a:lnTo>
                <a:lnTo>
                  <a:pt x="1641932" y="2669808"/>
                </a:lnTo>
                <a:lnTo>
                  <a:pt x="1641932" y="0"/>
                </a:lnTo>
                <a:close/>
              </a:path>
            </a:pathLst>
          </a:custGeom>
          <a:blipFill>
            <a:blip r:embed="rId2"/>
            <a:stretch>
              <a:fillRect/>
            </a:stretch>
          </a:blipFill>
        </p:spPr>
      </p:sp>
      <p:sp>
        <p:nvSpPr>
          <p:cNvPr id="19" name="Text 0"/>
          <p:cNvSpPr/>
          <p:nvPr/>
        </p:nvSpPr>
        <p:spPr>
          <a:xfrm>
            <a:off x="5547360" y="3543300"/>
            <a:ext cx="6814820" cy="1632585"/>
          </a:xfrm>
          <a:prstGeom prst="rect">
            <a:avLst/>
          </a:prstGeom>
          <a:noFill/>
        </p:spPr>
        <p:txBody>
          <a:bodyPr wrap="none" lIns="0" tIns="0" rIns="0" bIns="0" rtlCol="0" anchor="t"/>
          <a:lstStyle/>
          <a:p>
            <a:pPr marL="0" indent="0" algn="l">
              <a:lnSpc>
                <a:spcPct val="104000"/>
              </a:lnSpc>
              <a:buNone/>
            </a:pPr>
            <a:r>
              <a:rPr lang="en-US" sz="115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Thank You</a:t>
            </a:r>
            <a:br>
              <a:rPr lang="en-US" sz="115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r>
              <a:rPr lang="en-US" sz="36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X A</a:t>
            </a:r>
            <a:br>
              <a:rPr lang="en-US" sz="36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r>
              <a:rPr lang="en-US" sz="36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Group 9</a:t>
            </a:r>
            <a:br>
              <a:rPr lang="en-US" sz="36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br>
              <a:rPr 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r>
              <a:rPr 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 </a:t>
            </a:r>
            <a:r>
              <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RISHIK</a:t>
            </a:r>
            <a:br>
              <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r>
              <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 SHREYAS</a:t>
            </a:r>
            <a:br>
              <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br>
            <a:r>
              <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rPr>
              <a:t>- SRUJAN</a:t>
            </a:r>
            <a:endParaRPr lang="en-US" altLang="en-US" sz="2400" b="1" dirty="0">
              <a:solidFill>
                <a:schemeClr val="bg1"/>
              </a:solidFill>
              <a:latin typeface="Bahnschrift SemiLight SemiCondensed" panose="020B0502040204020203" charset="0"/>
              <a:ea typeface="SimSun" panose="02010600030101010101" pitchFamily="2" charset="-122"/>
              <a:cs typeface="Bahnschrift SemiLight SemiCondensed" panose="020B0502040204020203"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5844</Words>
  <Application>WPS Presentation</Application>
  <PresentationFormat>On-screen Show (4:3)</PresentationFormat>
  <Paragraphs>148</Paragraphs>
  <Slides>16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Arial</vt:lpstr>
      <vt:lpstr>SimSun</vt:lpstr>
      <vt:lpstr>Wingdings</vt:lpstr>
      <vt:lpstr>Arial Rounded MT Bold</vt:lpstr>
      <vt:lpstr>Bahnschrift</vt:lpstr>
      <vt:lpstr>Bahnschrift SemiLight SemiCondensed</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White Illustrated Environment Group Project Presentation</dc:title>
  <dc:creator/>
  <cp:lastModifiedBy>Srujan S</cp:lastModifiedBy>
  <cp:revision>6</cp:revision>
  <dcterms:created xsi:type="dcterms:W3CDTF">2006-08-16T00:00:00Z</dcterms:created>
  <dcterms:modified xsi:type="dcterms:W3CDTF">2026-08-30T16:45:10Z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1033-12.1.0.28032</vt:lpwstr>
  </property>
  <property fmtid="{D5CDD505-2E9C-101B-9397-08002B2CF9AE}" pid="3" name="ICV">
    <vt:lpwstr>9CC0F7913C5145328D7540A969A5D016_12</vt:lpwstr>
  </property>
</Properties>
</file>